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8"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6" y="-6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156681-74DD-4B0F-8AC0-F90098A53036}" type="datetimeFigureOut">
              <a:rPr lang="ru-RU" smtClean="0"/>
              <a:t>02.05.2017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C580D-E1A0-40D0-B907-95BB5EAF62DD}" type="slidenum">
              <a:rPr lang="ru-RU" smtClean="0"/>
              <a:t>‹#›</a:t>
            </a:fld>
            <a:endParaRPr lang="ru-RU"/>
          </a:p>
        </p:txBody>
      </p:sp>
    </p:spTree>
    <p:extLst>
      <p:ext uri="{BB962C8B-B14F-4D97-AF65-F5344CB8AC3E}">
        <p14:creationId xmlns:p14="http://schemas.microsoft.com/office/powerpoint/2010/main" val="1471486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164D161C-C285-4F5D-858C-8B48431451E4}" type="datetimeFigureOut">
              <a:rPr lang="ru-RU" smtClean="0"/>
              <a:t>02.05.2017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09B179-732F-4F1C-B78D-C4ED99FD67C0}" type="slidenum">
              <a:rPr lang="ru-RU" smtClean="0"/>
              <a:t>‹#›</a:t>
            </a:fld>
            <a:endParaRPr lang="ru-RU"/>
          </a:p>
        </p:txBody>
      </p:sp>
    </p:spTree>
    <p:extLst>
      <p:ext uri="{BB962C8B-B14F-4D97-AF65-F5344CB8AC3E}">
        <p14:creationId xmlns:p14="http://schemas.microsoft.com/office/powerpoint/2010/main" val="2863858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64D161C-C285-4F5D-858C-8B48431451E4}" type="datetimeFigureOut">
              <a:rPr lang="ru-RU" smtClean="0"/>
              <a:t>02.05.2017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09B179-732F-4F1C-B78D-C4ED99FD67C0}" type="slidenum">
              <a:rPr lang="ru-RU" smtClean="0"/>
              <a:t>‹#›</a:t>
            </a:fld>
            <a:endParaRPr lang="ru-RU"/>
          </a:p>
        </p:txBody>
      </p:sp>
    </p:spTree>
    <p:extLst>
      <p:ext uri="{BB962C8B-B14F-4D97-AF65-F5344CB8AC3E}">
        <p14:creationId xmlns:p14="http://schemas.microsoft.com/office/powerpoint/2010/main" val="38235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64D161C-C285-4F5D-858C-8B48431451E4}" type="datetimeFigureOut">
              <a:rPr lang="ru-RU" smtClean="0"/>
              <a:t>02.05.2017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09B179-732F-4F1C-B78D-C4ED99FD67C0}" type="slidenum">
              <a:rPr lang="ru-RU" smtClean="0"/>
              <a:t>‹#›</a:t>
            </a:fld>
            <a:endParaRPr lang="ru-RU"/>
          </a:p>
        </p:txBody>
      </p:sp>
    </p:spTree>
    <p:extLst>
      <p:ext uri="{BB962C8B-B14F-4D97-AF65-F5344CB8AC3E}">
        <p14:creationId xmlns:p14="http://schemas.microsoft.com/office/powerpoint/2010/main" val="3395471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64D161C-C285-4F5D-858C-8B48431451E4}" type="datetimeFigureOut">
              <a:rPr lang="ru-RU" smtClean="0"/>
              <a:t>02.05.2017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09B179-732F-4F1C-B78D-C4ED99FD67C0}" type="slidenum">
              <a:rPr lang="ru-RU" smtClean="0"/>
              <a:t>‹#›</a:t>
            </a:fld>
            <a:endParaRPr lang="ru-RU"/>
          </a:p>
        </p:txBody>
      </p:sp>
    </p:spTree>
    <p:extLst>
      <p:ext uri="{BB962C8B-B14F-4D97-AF65-F5344CB8AC3E}">
        <p14:creationId xmlns:p14="http://schemas.microsoft.com/office/powerpoint/2010/main" val="411011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64D161C-C285-4F5D-858C-8B48431451E4}" type="datetimeFigureOut">
              <a:rPr lang="ru-RU" smtClean="0"/>
              <a:t>02.05.2017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09B179-732F-4F1C-B78D-C4ED99FD67C0}" type="slidenum">
              <a:rPr lang="ru-RU" smtClean="0"/>
              <a:t>‹#›</a:t>
            </a:fld>
            <a:endParaRPr lang="ru-RU"/>
          </a:p>
        </p:txBody>
      </p:sp>
    </p:spTree>
    <p:extLst>
      <p:ext uri="{BB962C8B-B14F-4D97-AF65-F5344CB8AC3E}">
        <p14:creationId xmlns:p14="http://schemas.microsoft.com/office/powerpoint/2010/main" val="2377600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64D161C-C285-4F5D-858C-8B48431451E4}" type="datetimeFigureOut">
              <a:rPr lang="ru-RU" smtClean="0"/>
              <a:t>02.05.2017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09B179-732F-4F1C-B78D-C4ED99FD67C0}" type="slidenum">
              <a:rPr lang="ru-RU" smtClean="0"/>
              <a:t>‹#›</a:t>
            </a:fld>
            <a:endParaRPr lang="ru-RU"/>
          </a:p>
        </p:txBody>
      </p:sp>
    </p:spTree>
    <p:extLst>
      <p:ext uri="{BB962C8B-B14F-4D97-AF65-F5344CB8AC3E}">
        <p14:creationId xmlns:p14="http://schemas.microsoft.com/office/powerpoint/2010/main" val="2348873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64D161C-C285-4F5D-858C-8B48431451E4}" type="datetimeFigureOut">
              <a:rPr lang="ru-RU" smtClean="0"/>
              <a:t>02.05.2017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509B179-732F-4F1C-B78D-C4ED99FD67C0}" type="slidenum">
              <a:rPr lang="ru-RU" smtClean="0"/>
              <a:t>‹#›</a:t>
            </a:fld>
            <a:endParaRPr lang="ru-RU"/>
          </a:p>
        </p:txBody>
      </p:sp>
    </p:spTree>
    <p:extLst>
      <p:ext uri="{BB962C8B-B14F-4D97-AF65-F5344CB8AC3E}">
        <p14:creationId xmlns:p14="http://schemas.microsoft.com/office/powerpoint/2010/main" val="872797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64D161C-C285-4F5D-858C-8B48431451E4}" type="datetimeFigureOut">
              <a:rPr lang="ru-RU" smtClean="0"/>
              <a:t>02.05.2017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09B179-732F-4F1C-B78D-C4ED99FD67C0}" type="slidenum">
              <a:rPr lang="ru-RU" smtClean="0"/>
              <a:t>‹#›</a:t>
            </a:fld>
            <a:endParaRPr lang="ru-RU"/>
          </a:p>
        </p:txBody>
      </p:sp>
    </p:spTree>
    <p:extLst>
      <p:ext uri="{BB962C8B-B14F-4D97-AF65-F5344CB8AC3E}">
        <p14:creationId xmlns:p14="http://schemas.microsoft.com/office/powerpoint/2010/main" val="343856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64D161C-C285-4F5D-858C-8B48431451E4}" type="datetimeFigureOut">
              <a:rPr lang="ru-RU" smtClean="0"/>
              <a:t>02.05.2017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09B179-732F-4F1C-B78D-C4ED99FD67C0}" type="slidenum">
              <a:rPr lang="ru-RU" smtClean="0"/>
              <a:t>‹#›</a:t>
            </a:fld>
            <a:endParaRPr lang="ru-RU"/>
          </a:p>
        </p:txBody>
      </p:sp>
    </p:spTree>
    <p:extLst>
      <p:ext uri="{BB962C8B-B14F-4D97-AF65-F5344CB8AC3E}">
        <p14:creationId xmlns:p14="http://schemas.microsoft.com/office/powerpoint/2010/main" val="25199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64D161C-C285-4F5D-858C-8B48431451E4}" type="datetimeFigureOut">
              <a:rPr lang="ru-RU" smtClean="0"/>
              <a:t>02.05.2017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09B179-732F-4F1C-B78D-C4ED99FD67C0}" type="slidenum">
              <a:rPr lang="ru-RU" smtClean="0"/>
              <a:t>‹#›</a:t>
            </a:fld>
            <a:endParaRPr lang="ru-RU"/>
          </a:p>
        </p:txBody>
      </p:sp>
    </p:spTree>
    <p:extLst>
      <p:ext uri="{BB962C8B-B14F-4D97-AF65-F5344CB8AC3E}">
        <p14:creationId xmlns:p14="http://schemas.microsoft.com/office/powerpoint/2010/main" val="3351989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64D161C-C285-4F5D-858C-8B48431451E4}" type="datetimeFigureOut">
              <a:rPr lang="ru-RU" smtClean="0"/>
              <a:t>02.05.2017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09B179-732F-4F1C-B78D-C4ED99FD67C0}" type="slidenum">
              <a:rPr lang="ru-RU" smtClean="0"/>
              <a:t>‹#›</a:t>
            </a:fld>
            <a:endParaRPr lang="ru-RU"/>
          </a:p>
        </p:txBody>
      </p:sp>
    </p:spTree>
    <p:extLst>
      <p:ext uri="{BB962C8B-B14F-4D97-AF65-F5344CB8AC3E}">
        <p14:creationId xmlns:p14="http://schemas.microsoft.com/office/powerpoint/2010/main" val="3717673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D161C-C285-4F5D-858C-8B48431451E4}" type="datetimeFigureOut">
              <a:rPr lang="ru-RU" smtClean="0"/>
              <a:t>02.05.2017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9B179-732F-4F1C-B78D-C4ED99FD67C0}" type="slidenum">
              <a:rPr lang="ru-RU" smtClean="0"/>
              <a:t>‹#›</a:t>
            </a:fld>
            <a:endParaRPr lang="ru-RU"/>
          </a:p>
        </p:txBody>
      </p:sp>
    </p:spTree>
    <p:extLst>
      <p:ext uri="{BB962C8B-B14F-4D97-AF65-F5344CB8AC3E}">
        <p14:creationId xmlns:p14="http://schemas.microsoft.com/office/powerpoint/2010/main" val="1072004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6342"/>
            <a:ext cx="8229600" cy="346050"/>
          </a:xfrm>
        </p:spPr>
        <p:txBody>
          <a:bodyPr>
            <a:normAutofit fontScale="90000"/>
          </a:bodyPr>
          <a:lstStyle/>
          <a:p>
            <a:r>
              <a:rPr lang="ja-JP" altLang="en-US" sz="2400" dirty="0"/>
              <a:t>公对公传单</a:t>
            </a:r>
            <a:endParaRPr lang="ru-RU" sz="24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227428362"/>
              </p:ext>
            </p:extLst>
          </p:nvPr>
        </p:nvGraphicFramePr>
        <p:xfrm>
          <a:off x="-208" y="1398630"/>
          <a:ext cx="6061928" cy="2283501"/>
        </p:xfrm>
        <a:graphic>
          <a:graphicData uri="http://schemas.openxmlformats.org/drawingml/2006/table">
            <a:tbl>
              <a:tblPr firstRow="1" firstCol="1" bandRow="1">
                <a:tableStyleId>{5C22544A-7EE6-4342-B048-85BDC9FD1C3A}</a:tableStyleId>
              </a:tblPr>
              <a:tblGrid>
                <a:gridCol w="2029480">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gridCol w="407891">
                  <a:extLst>
                    <a:ext uri="{9D8B030D-6E8A-4147-A177-3AD203B41FA5}">
                      <a16:colId xmlns:a16="http://schemas.microsoft.com/office/drawing/2014/main" xmlns="" val="20002"/>
                    </a:ext>
                  </a:extLst>
                </a:gridCol>
                <a:gridCol w="1924050">
                  <a:extLst>
                    <a:ext uri="{9D8B030D-6E8A-4147-A177-3AD203B41FA5}">
                      <a16:colId xmlns:a16="http://schemas.microsoft.com/office/drawing/2014/main" xmlns="" val="20003"/>
                    </a:ext>
                  </a:extLst>
                </a:gridCol>
                <a:gridCol w="116331">
                  <a:extLst>
                    <a:ext uri="{9D8B030D-6E8A-4147-A177-3AD203B41FA5}">
                      <a16:colId xmlns:a16="http://schemas.microsoft.com/office/drawing/2014/main" xmlns="" val="20004"/>
                    </a:ext>
                  </a:extLst>
                </a:gridCol>
              </a:tblGrid>
              <a:tr h="0">
                <a:tc rowSpan="2">
                  <a:txBody>
                    <a:bodyPr/>
                    <a:lstStyle/>
                    <a:p>
                      <a:pPr algn="ctr">
                        <a:spcAft>
                          <a:spcPts val="0"/>
                        </a:spcAft>
                      </a:pPr>
                      <a:r>
                        <a:rPr lang="ja-JP" altLang="en-US" sz="1000" dirty="0" smtClean="0">
                          <a:effectLst/>
                        </a:rPr>
                        <a:t>特性</a:t>
                      </a:r>
                      <a:endParaRPr lang="ru-RU" sz="1200" dirty="0">
                        <a:effectLst/>
                        <a:latin typeface="Times New Roman"/>
                        <a:ea typeface="Calibri"/>
                      </a:endParaRPr>
                    </a:p>
                  </a:txBody>
                  <a:tcPr marL="68580" marR="68580" marT="0" marB="0"/>
                </a:tc>
                <a:tc gridSpan="4">
                  <a:txBody>
                    <a:bodyPr/>
                    <a:lstStyle/>
                    <a:p>
                      <a:pPr algn="ctr">
                        <a:spcAft>
                          <a:spcPts val="0"/>
                        </a:spcAft>
                      </a:pPr>
                      <a:r>
                        <a:rPr lang="ja-JP" altLang="en-US" sz="1000" dirty="0" smtClean="0">
                          <a:effectLst/>
                        </a:rPr>
                        <a:t>明细表</a:t>
                      </a:r>
                      <a:endParaRPr lang="ru-RU" sz="1200" dirty="0">
                        <a:effectLst/>
                        <a:latin typeface="Times New Roman"/>
                        <a:ea typeface="Calibri"/>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205018">
                <a:tc vMerge="1">
                  <a:txBody>
                    <a:bodyPr/>
                    <a:lstStyle/>
                    <a:p>
                      <a:endParaRPr lang="ru-RU"/>
                    </a:p>
                  </a:txBody>
                  <a:tcPr/>
                </a:tc>
                <a:tc gridSpan="2">
                  <a:txBody>
                    <a:bodyPr/>
                    <a:lstStyle/>
                    <a:p>
                      <a:pPr algn="just">
                        <a:spcAft>
                          <a:spcPts val="0"/>
                        </a:spcAft>
                      </a:pPr>
                      <a:r>
                        <a:rPr lang="ja-JP" altLang="en-US" sz="1000" dirty="0" smtClean="0">
                          <a:solidFill>
                            <a:schemeClr val="bg1"/>
                          </a:solidFill>
                          <a:effectLst/>
                        </a:rPr>
                        <a:t>糖</a:t>
                      </a:r>
                      <a:endParaRPr lang="ru-RU" sz="1200" dirty="0">
                        <a:solidFill>
                          <a:schemeClr val="bg1"/>
                        </a:solidFill>
                        <a:effectLst/>
                        <a:latin typeface="Times New Roman"/>
                        <a:ea typeface="Calibri"/>
                      </a:endParaRPr>
                    </a:p>
                  </a:txBody>
                  <a:tcPr marL="68580" marR="68580" marT="0" marB="0">
                    <a:solidFill>
                      <a:schemeClr val="accent1"/>
                    </a:solidFill>
                  </a:tcPr>
                </a:tc>
                <a:tc hMerge="1">
                  <a:txBody>
                    <a:bodyPr/>
                    <a:lstStyle/>
                    <a:p>
                      <a:endParaRPr lang="ru-RU"/>
                    </a:p>
                  </a:txBody>
                  <a:tcPr/>
                </a:tc>
                <a:tc gridSpan="2">
                  <a:txBody>
                    <a:bodyPr/>
                    <a:lstStyle/>
                    <a:p>
                      <a:pPr>
                        <a:spcAft>
                          <a:spcPts val="0"/>
                        </a:spcAft>
                      </a:pPr>
                      <a:r>
                        <a:rPr lang="zh-CN" altLang="en-US" sz="1000" dirty="0" smtClean="0">
                          <a:solidFill>
                            <a:schemeClr val="bg1"/>
                          </a:solidFill>
                          <a:effectLst/>
                        </a:rPr>
                        <a:t>需要工业加工的糖</a:t>
                      </a:r>
                      <a:endParaRPr lang="ru-RU" sz="1200" dirty="0">
                        <a:solidFill>
                          <a:schemeClr val="bg1"/>
                        </a:solidFill>
                        <a:effectLst/>
                        <a:latin typeface="Times New Roman"/>
                        <a:ea typeface="Calibri"/>
                      </a:endParaRPr>
                    </a:p>
                  </a:txBody>
                  <a:tcPr marL="68580" marR="68580" marT="0" marB="0">
                    <a:solidFill>
                      <a:schemeClr val="accent1"/>
                    </a:solidFill>
                  </a:tcPr>
                </a:tc>
                <a:tc hMerge="1">
                  <a:txBody>
                    <a:bodyPr/>
                    <a:lstStyle/>
                    <a:p>
                      <a:endParaRPr lang="ru-RU"/>
                    </a:p>
                  </a:txBody>
                  <a:tcPr/>
                </a:tc>
                <a:extLst>
                  <a:ext uri="{0D108BD9-81ED-4DB2-BD59-A6C34878D82A}">
                    <a16:rowId xmlns:a16="http://schemas.microsoft.com/office/drawing/2014/main" xmlns="" val="10001"/>
                  </a:ext>
                </a:extLst>
              </a:tr>
              <a:tr h="0">
                <a:tc>
                  <a:txBody>
                    <a:bodyPr/>
                    <a:lstStyle/>
                    <a:p>
                      <a:pPr>
                        <a:lnSpc>
                          <a:spcPct val="107000"/>
                        </a:lnSpc>
                        <a:spcAft>
                          <a:spcPts val="0"/>
                        </a:spcAft>
                      </a:pPr>
                      <a:r>
                        <a:rPr lang="zh-CN" sz="1100" dirty="0">
                          <a:effectLst/>
                          <a:latin typeface="Calibri Light"/>
                          <a:ea typeface="SimSun"/>
                          <a:cs typeface="Times New Roman"/>
                        </a:rPr>
                        <a:t>味道与气味</a:t>
                      </a:r>
                      <a:endParaRPr lang="ru-RU" sz="1100" dirty="0">
                        <a:effectLst/>
                        <a:latin typeface="Calibri"/>
                        <a:ea typeface="SimSun"/>
                        <a:cs typeface="Times New Roman"/>
                      </a:endParaRPr>
                    </a:p>
                  </a:txBody>
                  <a:tcPr marL="68580" marR="68580" marT="0" marB="0"/>
                </a:tc>
                <a:tc gridSpan="4">
                  <a:txBody>
                    <a:bodyPr/>
                    <a:lstStyle/>
                    <a:p>
                      <a:pPr>
                        <a:spcAft>
                          <a:spcPts val="0"/>
                        </a:spcAft>
                      </a:pPr>
                      <a:r>
                        <a:rPr lang="zh-CN" altLang="en-US" sz="1000" dirty="0" smtClean="0">
                          <a:effectLst/>
                        </a:rPr>
                        <a:t>干糖和其水溶液都是甜的，无外来杂味或气味</a:t>
                      </a:r>
                      <a:endParaRPr lang="ru-RU" sz="1200" dirty="0">
                        <a:effectLst/>
                        <a:latin typeface="Times New Roman"/>
                        <a:ea typeface="Calibri"/>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2"/>
                  </a:ext>
                </a:extLst>
              </a:tr>
              <a:tr h="0">
                <a:tc>
                  <a:txBody>
                    <a:bodyPr/>
                    <a:lstStyle/>
                    <a:p>
                      <a:pPr>
                        <a:lnSpc>
                          <a:spcPct val="107000"/>
                        </a:lnSpc>
                        <a:spcAft>
                          <a:spcPts val="0"/>
                        </a:spcAft>
                      </a:pPr>
                      <a:r>
                        <a:rPr lang="zh-CN" sz="1100">
                          <a:effectLst/>
                          <a:latin typeface="Calibri Light"/>
                          <a:ea typeface="SimSun"/>
                          <a:cs typeface="Times New Roman"/>
                        </a:rPr>
                        <a:t>易散性</a:t>
                      </a:r>
                      <a:endParaRPr lang="ru-RU" sz="1100">
                        <a:effectLst/>
                        <a:latin typeface="Calibri"/>
                        <a:ea typeface="SimSun"/>
                        <a:cs typeface="Times New Roman"/>
                      </a:endParaRPr>
                    </a:p>
                  </a:txBody>
                  <a:tcPr marL="68580" marR="68580" marT="0" marB="0"/>
                </a:tc>
                <a:tc>
                  <a:txBody>
                    <a:bodyPr/>
                    <a:lstStyle/>
                    <a:p>
                      <a:pPr algn="just">
                        <a:spcAft>
                          <a:spcPts val="0"/>
                        </a:spcAft>
                      </a:pPr>
                      <a:r>
                        <a:rPr lang="ja-JP" altLang="en-US" sz="1000" dirty="0" smtClean="0">
                          <a:effectLst/>
                        </a:rPr>
                        <a:t>籽粒易散落的</a:t>
                      </a:r>
                      <a:endParaRPr lang="ru-RU" sz="1200" dirty="0">
                        <a:effectLst/>
                        <a:latin typeface="Times New Roman"/>
                        <a:ea typeface="Calibri"/>
                      </a:endParaRPr>
                    </a:p>
                  </a:txBody>
                  <a:tcPr marL="68580" marR="68580" marT="0" marB="0"/>
                </a:tc>
                <a:tc gridSpan="3">
                  <a:txBody>
                    <a:bodyPr/>
                    <a:lstStyle/>
                    <a:p>
                      <a:pPr algn="just">
                        <a:spcAft>
                          <a:spcPts val="0"/>
                        </a:spcAft>
                      </a:pPr>
                      <a:r>
                        <a:rPr lang="zh-CN" altLang="en-US" sz="1000" dirty="0" smtClean="0"/>
                        <a:t>籽粒易散落的，容许含有小块，小块轻轻按压时也松散</a:t>
                      </a:r>
                      <a:endParaRPr lang="ru-RU" sz="1200" dirty="0">
                        <a:effectLst/>
                        <a:latin typeface="Times New Roman"/>
                        <a:ea typeface="Calibri"/>
                      </a:endParaRPr>
                    </a:p>
                  </a:txBody>
                  <a:tcPr marL="68580" marR="68580" marT="0" marB="0"/>
                </a:tc>
                <a:tc hMerge="1">
                  <a:txBody>
                    <a:bodyPr/>
                    <a:lstStyle/>
                    <a:p>
                      <a:pPr algn="just">
                        <a:spcAft>
                          <a:spcPts val="0"/>
                        </a:spcAft>
                      </a:pPr>
                      <a:endParaRPr lang="ru-RU" sz="1200" dirty="0">
                        <a:effectLst/>
                        <a:latin typeface="Times New Roman"/>
                        <a:ea typeface="Calibri"/>
                      </a:endParaRPr>
                    </a:p>
                  </a:txBody>
                  <a:tcPr marL="68580" marR="68580" marT="0" marB="0"/>
                </a:tc>
                <a:tc hMerge="1">
                  <a:txBody>
                    <a:bodyPr/>
                    <a:lstStyle/>
                    <a:p>
                      <a:endParaRPr lang="ru-RU"/>
                    </a:p>
                  </a:txBody>
                  <a:tcPr/>
                </a:tc>
                <a:extLst>
                  <a:ext uri="{0D108BD9-81ED-4DB2-BD59-A6C34878D82A}">
                    <a16:rowId xmlns:a16="http://schemas.microsoft.com/office/drawing/2014/main" xmlns="" val="10003"/>
                  </a:ext>
                </a:extLst>
              </a:tr>
              <a:tr h="0">
                <a:tc>
                  <a:txBody>
                    <a:bodyPr/>
                    <a:lstStyle/>
                    <a:p>
                      <a:pPr>
                        <a:lnSpc>
                          <a:spcPct val="107000"/>
                        </a:lnSpc>
                        <a:spcAft>
                          <a:spcPts val="0"/>
                        </a:spcAft>
                      </a:pPr>
                      <a:r>
                        <a:rPr lang="zh-CN" sz="1100">
                          <a:effectLst/>
                          <a:latin typeface="Calibri Light"/>
                          <a:ea typeface="SimSun"/>
                          <a:cs typeface="Times New Roman"/>
                        </a:rPr>
                        <a:t>颜色</a:t>
                      </a:r>
                      <a:endParaRPr lang="ru-RU" sz="1100">
                        <a:effectLst/>
                        <a:latin typeface="Calibri"/>
                        <a:ea typeface="SimSun"/>
                        <a:cs typeface="Times New Roman"/>
                      </a:endParaRPr>
                    </a:p>
                  </a:txBody>
                  <a:tcPr marL="68580" marR="68580" marT="0" marB="0"/>
                </a:tc>
                <a:tc>
                  <a:txBody>
                    <a:bodyPr/>
                    <a:lstStyle/>
                    <a:p>
                      <a:pPr algn="just">
                        <a:spcAft>
                          <a:spcPts val="0"/>
                        </a:spcAft>
                      </a:pPr>
                      <a:r>
                        <a:rPr lang="ja-JP" altLang="en-US" sz="1000" dirty="0" smtClean="0">
                          <a:effectLst/>
                        </a:rPr>
                        <a:t>白色</a:t>
                      </a:r>
                      <a:endParaRPr lang="ru-RU" sz="1200" dirty="0">
                        <a:effectLst/>
                        <a:latin typeface="Times New Roman"/>
                        <a:ea typeface="Calibri"/>
                      </a:endParaRPr>
                    </a:p>
                  </a:txBody>
                  <a:tcPr marL="68580" marR="68580" marT="0" marB="0"/>
                </a:tc>
                <a:tc gridSpan="3">
                  <a:txBody>
                    <a:bodyPr/>
                    <a:lstStyle/>
                    <a:p>
                      <a:pPr algn="just">
                        <a:spcAft>
                          <a:spcPts val="0"/>
                        </a:spcAft>
                      </a:pPr>
                      <a:r>
                        <a:rPr lang="zh-CN" altLang="en-US" sz="1000" dirty="0" smtClean="0">
                          <a:effectLst/>
                        </a:rPr>
                        <a:t>带黄色色调的白色</a:t>
                      </a:r>
                      <a:endParaRPr lang="ru-RU" sz="1200" dirty="0">
                        <a:effectLst/>
                        <a:latin typeface="Times New Roman"/>
                        <a:ea typeface="Calibri"/>
                      </a:endParaRPr>
                    </a:p>
                  </a:txBody>
                  <a:tcPr marL="68580" marR="68580" marT="0" marB="0"/>
                </a:tc>
                <a:tc hMerge="1">
                  <a:txBody>
                    <a:bodyPr/>
                    <a:lstStyle/>
                    <a:p>
                      <a:pPr algn="just">
                        <a:spcAft>
                          <a:spcPts val="0"/>
                        </a:spcAft>
                      </a:pPr>
                      <a:endParaRPr lang="ru-RU" sz="1200">
                        <a:effectLst/>
                        <a:latin typeface="Times New Roman"/>
                        <a:ea typeface="Calibri"/>
                      </a:endParaRPr>
                    </a:p>
                  </a:txBody>
                  <a:tcPr marL="68580" marR="68580" marT="0" marB="0"/>
                </a:tc>
                <a:tc hMerge="1">
                  <a:txBody>
                    <a:bodyPr/>
                    <a:lstStyle/>
                    <a:p>
                      <a:endParaRPr lang="ru-RU"/>
                    </a:p>
                  </a:txBody>
                  <a:tcPr/>
                </a:tc>
                <a:extLst>
                  <a:ext uri="{0D108BD9-81ED-4DB2-BD59-A6C34878D82A}">
                    <a16:rowId xmlns:a16="http://schemas.microsoft.com/office/drawing/2014/main" xmlns="" val="10004"/>
                  </a:ext>
                </a:extLst>
              </a:tr>
              <a:tr h="0">
                <a:tc>
                  <a:txBody>
                    <a:bodyPr/>
                    <a:lstStyle/>
                    <a:p>
                      <a:pPr>
                        <a:lnSpc>
                          <a:spcPct val="107000"/>
                        </a:lnSpc>
                        <a:spcAft>
                          <a:spcPts val="0"/>
                        </a:spcAft>
                      </a:pPr>
                      <a:r>
                        <a:rPr lang="zh-CN" sz="1100" dirty="0">
                          <a:effectLst/>
                          <a:latin typeface="Calibri Light"/>
                          <a:ea typeface="SimSun"/>
                          <a:cs typeface="Times New Roman"/>
                        </a:rPr>
                        <a:t>极化</a:t>
                      </a:r>
                      <a:endParaRPr lang="ru-RU" sz="1100" dirty="0">
                        <a:effectLst/>
                        <a:latin typeface="Calibri"/>
                        <a:ea typeface="SimSun"/>
                        <a:cs typeface="Times New Roman"/>
                      </a:endParaRPr>
                    </a:p>
                  </a:txBody>
                  <a:tcPr marL="68580" marR="68580" marT="0" marB="0"/>
                </a:tc>
                <a:tc>
                  <a:txBody>
                    <a:bodyPr/>
                    <a:lstStyle/>
                    <a:p>
                      <a:pPr algn="ctr">
                        <a:spcAft>
                          <a:spcPts val="0"/>
                        </a:spcAft>
                      </a:pPr>
                      <a:r>
                        <a:rPr lang="ru-RU" sz="1000" dirty="0">
                          <a:effectLst/>
                        </a:rPr>
                        <a:t>99,75 </a:t>
                      </a:r>
                      <a:r>
                        <a:rPr lang="en-US" sz="1000" dirty="0">
                          <a:effectLst/>
                        </a:rPr>
                        <a:t>%</a:t>
                      </a:r>
                      <a:endParaRPr lang="ru-RU" sz="1200" dirty="0">
                        <a:effectLst/>
                        <a:latin typeface="Times New Roman"/>
                        <a:ea typeface="Calibri"/>
                      </a:endParaRPr>
                    </a:p>
                  </a:txBody>
                  <a:tcPr marL="68580" marR="68580" marT="0" marB="0" anchor="ctr"/>
                </a:tc>
                <a:tc gridSpan="2">
                  <a:txBody>
                    <a:bodyPr/>
                    <a:lstStyle/>
                    <a:p>
                      <a:pPr algn="ctr">
                        <a:spcAft>
                          <a:spcPts val="0"/>
                        </a:spcAft>
                      </a:pPr>
                      <a:r>
                        <a:rPr lang="ru-RU" sz="1000" dirty="0">
                          <a:effectLst/>
                        </a:rPr>
                        <a:t>99,55 </a:t>
                      </a:r>
                      <a:r>
                        <a:rPr lang="en-US" sz="1000" dirty="0">
                          <a:effectLst/>
                        </a:rPr>
                        <a:t>%</a:t>
                      </a:r>
                      <a:endParaRPr lang="ru-RU" sz="1200" dirty="0">
                        <a:effectLst/>
                        <a:latin typeface="Times New Roman"/>
                        <a:ea typeface="Calibri"/>
                      </a:endParaRPr>
                    </a:p>
                  </a:txBody>
                  <a:tcPr marL="68580" marR="68580" marT="0" marB="0" anchor="ctr"/>
                </a:tc>
                <a:tc hMerge="1">
                  <a:txBody>
                    <a:bodyPr/>
                    <a:lstStyle/>
                    <a:p>
                      <a:pPr algn="ctr">
                        <a:spcAft>
                          <a:spcPts val="0"/>
                        </a:spcAft>
                      </a:pPr>
                      <a:endParaRPr lang="ru-RU" sz="1200">
                        <a:effectLst/>
                        <a:latin typeface="Times New Roman"/>
                        <a:ea typeface="Calibri"/>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Calibri"/>
                      </a:endParaRPr>
                    </a:p>
                  </a:txBody>
                  <a:tcPr marL="0" marR="0" marT="0" marB="0" anchor="ctr"/>
                </a:tc>
                <a:extLst>
                  <a:ext uri="{0D108BD9-81ED-4DB2-BD59-A6C34878D82A}">
                    <a16:rowId xmlns:a16="http://schemas.microsoft.com/office/drawing/2014/main" xmlns="" val="10005"/>
                  </a:ext>
                </a:extLst>
              </a:tr>
              <a:tr h="0">
                <a:tc>
                  <a:txBody>
                    <a:bodyPr/>
                    <a:lstStyle/>
                    <a:p>
                      <a:pPr>
                        <a:lnSpc>
                          <a:spcPct val="107000"/>
                        </a:lnSpc>
                        <a:spcAft>
                          <a:spcPts val="0"/>
                        </a:spcAft>
                      </a:pPr>
                      <a:r>
                        <a:rPr lang="zh-CN" sz="1100">
                          <a:effectLst/>
                          <a:latin typeface="Calibri Light"/>
                          <a:ea typeface="SimSun"/>
                          <a:cs typeface="Times New Roman"/>
                        </a:rPr>
                        <a:t>可恢复的糖</a:t>
                      </a:r>
                      <a:endParaRPr lang="ru-RU" sz="1100">
                        <a:effectLst/>
                        <a:latin typeface="Calibri"/>
                        <a:ea typeface="SimSun"/>
                        <a:cs typeface="Times New Roman"/>
                      </a:endParaRPr>
                    </a:p>
                  </a:txBody>
                  <a:tcPr marL="68580" marR="68580" marT="0" marB="0"/>
                </a:tc>
                <a:tc>
                  <a:txBody>
                    <a:bodyPr/>
                    <a:lstStyle/>
                    <a:p>
                      <a:pPr algn="ctr">
                        <a:spcAft>
                          <a:spcPts val="0"/>
                        </a:spcAft>
                      </a:pPr>
                      <a:r>
                        <a:rPr lang="ru-RU" sz="1000" dirty="0">
                          <a:effectLst/>
                        </a:rPr>
                        <a:t>0,050 </a:t>
                      </a:r>
                      <a:r>
                        <a:rPr lang="en-US" sz="1000" dirty="0">
                          <a:effectLst/>
                        </a:rPr>
                        <a:t>%</a:t>
                      </a:r>
                      <a:endParaRPr lang="ru-RU" sz="1200" dirty="0">
                        <a:effectLst/>
                        <a:latin typeface="Times New Roman"/>
                        <a:ea typeface="Calibri"/>
                      </a:endParaRPr>
                    </a:p>
                  </a:txBody>
                  <a:tcPr marL="68580" marR="68580" marT="0" marB="0" anchor="ctr"/>
                </a:tc>
                <a:tc gridSpan="2">
                  <a:txBody>
                    <a:bodyPr/>
                    <a:lstStyle/>
                    <a:p>
                      <a:pPr algn="ctr">
                        <a:spcAft>
                          <a:spcPts val="0"/>
                        </a:spcAft>
                      </a:pPr>
                      <a:r>
                        <a:rPr lang="ru-RU" sz="1000" dirty="0">
                          <a:effectLst/>
                        </a:rPr>
                        <a:t>0,065 </a:t>
                      </a:r>
                      <a:r>
                        <a:rPr lang="en-US" sz="1000" dirty="0">
                          <a:effectLst/>
                        </a:rPr>
                        <a:t>%</a:t>
                      </a:r>
                      <a:endParaRPr lang="ru-RU" sz="1200" dirty="0">
                        <a:effectLst/>
                        <a:latin typeface="Times New Roman"/>
                        <a:ea typeface="Calibri"/>
                      </a:endParaRPr>
                    </a:p>
                  </a:txBody>
                  <a:tcPr marL="68580" marR="68580" marT="0" marB="0" anchor="ctr"/>
                </a:tc>
                <a:tc hMerge="1">
                  <a:txBody>
                    <a:bodyPr/>
                    <a:lstStyle/>
                    <a:p>
                      <a:pPr algn="ctr">
                        <a:spcAft>
                          <a:spcPts val="0"/>
                        </a:spcAft>
                      </a:pPr>
                      <a:endParaRPr lang="ru-RU" sz="1200" dirty="0">
                        <a:effectLst/>
                        <a:latin typeface="Times New Roman"/>
                        <a:ea typeface="Calibri"/>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Calibri"/>
                      </a:endParaRPr>
                    </a:p>
                  </a:txBody>
                  <a:tcPr marL="0" marR="0" marT="0" marB="0" anchor="ctr"/>
                </a:tc>
                <a:extLst>
                  <a:ext uri="{0D108BD9-81ED-4DB2-BD59-A6C34878D82A}">
                    <a16:rowId xmlns:a16="http://schemas.microsoft.com/office/drawing/2014/main" xmlns="" val="10006"/>
                  </a:ext>
                </a:extLst>
              </a:tr>
              <a:tr h="0">
                <a:tc>
                  <a:txBody>
                    <a:bodyPr/>
                    <a:lstStyle/>
                    <a:p>
                      <a:pPr>
                        <a:lnSpc>
                          <a:spcPct val="107000"/>
                        </a:lnSpc>
                        <a:spcAft>
                          <a:spcPts val="0"/>
                        </a:spcAft>
                      </a:pPr>
                      <a:r>
                        <a:rPr lang="zh-CN" sz="1100">
                          <a:effectLst/>
                          <a:latin typeface="Calibri Light"/>
                          <a:ea typeface="SimSun"/>
                          <a:cs typeface="Times New Roman"/>
                        </a:rPr>
                        <a:t>灰</a:t>
                      </a:r>
                      <a:r>
                        <a:rPr lang="zh-CN" sz="1100">
                          <a:effectLst/>
                          <a:latin typeface="Calibri Light"/>
                          <a:ea typeface="SimSun"/>
                          <a:cs typeface="SimSun"/>
                        </a:rPr>
                        <a:t>烬</a:t>
                      </a:r>
                      <a:endParaRPr lang="ru-RU" sz="1100">
                        <a:effectLst/>
                        <a:latin typeface="Calibri"/>
                        <a:ea typeface="SimSun"/>
                        <a:cs typeface="Times New Roman"/>
                      </a:endParaRPr>
                    </a:p>
                  </a:txBody>
                  <a:tcPr marL="68580" marR="68580" marT="0" marB="0"/>
                </a:tc>
                <a:tc>
                  <a:txBody>
                    <a:bodyPr/>
                    <a:lstStyle/>
                    <a:p>
                      <a:pPr algn="ctr">
                        <a:spcAft>
                          <a:spcPts val="0"/>
                        </a:spcAft>
                      </a:pPr>
                      <a:r>
                        <a:rPr lang="ru-RU" sz="1000" dirty="0">
                          <a:effectLst/>
                        </a:rPr>
                        <a:t>0,04 </a:t>
                      </a:r>
                      <a:r>
                        <a:rPr lang="en-US" sz="1000" dirty="0">
                          <a:effectLst/>
                        </a:rPr>
                        <a:t>%</a:t>
                      </a:r>
                      <a:endParaRPr lang="ru-RU" sz="1200" dirty="0">
                        <a:effectLst/>
                        <a:latin typeface="Times New Roman"/>
                        <a:ea typeface="Calibri"/>
                      </a:endParaRPr>
                    </a:p>
                  </a:txBody>
                  <a:tcPr marL="68580" marR="68580" marT="0" marB="0" anchor="ctr"/>
                </a:tc>
                <a:tc gridSpan="2">
                  <a:txBody>
                    <a:bodyPr/>
                    <a:lstStyle/>
                    <a:p>
                      <a:pPr algn="ctr">
                        <a:spcAft>
                          <a:spcPts val="0"/>
                        </a:spcAft>
                      </a:pPr>
                      <a:r>
                        <a:rPr lang="ru-RU" sz="1000" dirty="0">
                          <a:effectLst/>
                        </a:rPr>
                        <a:t>0,05 </a:t>
                      </a:r>
                      <a:r>
                        <a:rPr lang="en-US" sz="1000" dirty="0">
                          <a:effectLst/>
                        </a:rPr>
                        <a:t>%</a:t>
                      </a:r>
                      <a:endParaRPr lang="ru-RU" sz="1200" dirty="0">
                        <a:effectLst/>
                        <a:latin typeface="Times New Roman"/>
                        <a:ea typeface="Calibri"/>
                      </a:endParaRPr>
                    </a:p>
                  </a:txBody>
                  <a:tcPr marL="68580" marR="68580" marT="0" marB="0" anchor="ctr"/>
                </a:tc>
                <a:tc hMerge="1">
                  <a:txBody>
                    <a:bodyPr/>
                    <a:lstStyle/>
                    <a:p>
                      <a:pPr algn="ctr">
                        <a:spcAft>
                          <a:spcPts val="0"/>
                        </a:spcAft>
                      </a:pPr>
                      <a:endParaRPr lang="ru-RU" sz="1200">
                        <a:effectLst/>
                        <a:latin typeface="Times New Roman"/>
                        <a:ea typeface="Calibri"/>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Calibri"/>
                      </a:endParaRPr>
                    </a:p>
                  </a:txBody>
                  <a:tcPr marL="0" marR="0" marT="0" marB="0" anchor="ctr"/>
                </a:tc>
                <a:extLst>
                  <a:ext uri="{0D108BD9-81ED-4DB2-BD59-A6C34878D82A}">
                    <a16:rowId xmlns:a16="http://schemas.microsoft.com/office/drawing/2014/main" xmlns="" val="10007"/>
                  </a:ext>
                </a:extLst>
              </a:tr>
              <a:tr h="254461">
                <a:tc>
                  <a:txBody>
                    <a:bodyPr/>
                    <a:lstStyle/>
                    <a:p>
                      <a:pPr>
                        <a:lnSpc>
                          <a:spcPct val="107000"/>
                        </a:lnSpc>
                        <a:spcAft>
                          <a:spcPts val="0"/>
                        </a:spcAft>
                      </a:pPr>
                      <a:r>
                        <a:rPr lang="zh-CN" sz="1100">
                          <a:effectLst/>
                          <a:latin typeface="Calibri Light"/>
                          <a:ea typeface="SimSun"/>
                          <a:cs typeface="Times New Roman"/>
                        </a:rPr>
                        <a:t>色度（</a:t>
                      </a:r>
                      <a:r>
                        <a:rPr lang="ru-RU" sz="1100">
                          <a:effectLst/>
                          <a:latin typeface="Calibri Light"/>
                          <a:ea typeface="SimSun"/>
                          <a:cs typeface="Times New Roman"/>
                        </a:rPr>
                        <a:t>ICUMSA</a:t>
                      </a:r>
                      <a:r>
                        <a:rPr lang="zh-CN" sz="1100">
                          <a:effectLst/>
                          <a:latin typeface="Calibri Light"/>
                          <a:ea typeface="SimSun"/>
                          <a:cs typeface="Times New Roman"/>
                        </a:rPr>
                        <a:t>（国际糖分析标准法委员会）单位）</a:t>
                      </a:r>
                      <a:endParaRPr lang="ru-RU" sz="1100">
                        <a:effectLst/>
                        <a:latin typeface="Calibri"/>
                        <a:ea typeface="SimSun"/>
                        <a:cs typeface="Times New Roman"/>
                      </a:endParaRPr>
                    </a:p>
                  </a:txBody>
                  <a:tcPr marL="68580" marR="68580" marT="0" marB="0"/>
                </a:tc>
                <a:tc>
                  <a:txBody>
                    <a:bodyPr/>
                    <a:lstStyle/>
                    <a:p>
                      <a:pPr algn="ctr">
                        <a:spcAft>
                          <a:spcPts val="0"/>
                        </a:spcAft>
                      </a:pPr>
                      <a:r>
                        <a:rPr lang="ru-RU" sz="1000" dirty="0">
                          <a:effectLst/>
                        </a:rPr>
                        <a:t>104</a:t>
                      </a:r>
                      <a:endParaRPr lang="ru-RU" sz="1200" dirty="0">
                        <a:effectLst/>
                        <a:latin typeface="Times New Roman"/>
                        <a:ea typeface="Calibri"/>
                      </a:endParaRPr>
                    </a:p>
                  </a:txBody>
                  <a:tcPr marL="68580" marR="68580" marT="0" marB="0" anchor="ctr"/>
                </a:tc>
                <a:tc gridSpan="2">
                  <a:txBody>
                    <a:bodyPr/>
                    <a:lstStyle/>
                    <a:p>
                      <a:pPr algn="ctr">
                        <a:spcAft>
                          <a:spcPts val="0"/>
                        </a:spcAft>
                      </a:pPr>
                      <a:r>
                        <a:rPr lang="ru-RU" sz="1000" dirty="0">
                          <a:effectLst/>
                        </a:rPr>
                        <a:t>195</a:t>
                      </a:r>
                      <a:endParaRPr lang="ru-RU" sz="1200" dirty="0">
                        <a:effectLst/>
                        <a:latin typeface="Times New Roman"/>
                        <a:ea typeface="Calibri"/>
                      </a:endParaRPr>
                    </a:p>
                  </a:txBody>
                  <a:tcPr marL="68580" marR="68580" marT="0" marB="0" anchor="ctr"/>
                </a:tc>
                <a:tc hMerge="1">
                  <a:txBody>
                    <a:bodyPr/>
                    <a:lstStyle/>
                    <a:p>
                      <a:pPr algn="ctr">
                        <a:spcAft>
                          <a:spcPts val="0"/>
                        </a:spcAft>
                      </a:pPr>
                      <a:endParaRPr lang="ru-RU" sz="1200">
                        <a:effectLst/>
                        <a:latin typeface="Times New Roman"/>
                        <a:ea typeface="Calibri"/>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Calibri"/>
                      </a:endParaRPr>
                    </a:p>
                  </a:txBody>
                  <a:tcPr marL="0" marR="0" marT="0" marB="0" anchor="ctr"/>
                </a:tc>
                <a:extLst>
                  <a:ext uri="{0D108BD9-81ED-4DB2-BD59-A6C34878D82A}">
                    <a16:rowId xmlns:a16="http://schemas.microsoft.com/office/drawing/2014/main" xmlns="" val="10008"/>
                  </a:ext>
                </a:extLst>
              </a:tr>
              <a:tr h="0">
                <a:tc>
                  <a:txBody>
                    <a:bodyPr/>
                    <a:lstStyle/>
                    <a:p>
                      <a:pPr>
                        <a:lnSpc>
                          <a:spcPct val="107000"/>
                        </a:lnSpc>
                        <a:spcAft>
                          <a:spcPts val="0"/>
                        </a:spcAft>
                      </a:pPr>
                      <a:r>
                        <a:rPr lang="zh-CN" sz="1100">
                          <a:effectLst/>
                          <a:latin typeface="Calibri Light"/>
                          <a:ea typeface="SimSun"/>
                          <a:cs typeface="Times New Roman"/>
                        </a:rPr>
                        <a:t>水分（制干损耗）</a:t>
                      </a:r>
                      <a:endParaRPr lang="ru-RU" sz="1100">
                        <a:effectLst/>
                        <a:latin typeface="Calibri"/>
                        <a:ea typeface="SimSun"/>
                        <a:cs typeface="Times New Roman"/>
                      </a:endParaRPr>
                    </a:p>
                  </a:txBody>
                  <a:tcPr marL="68580" marR="68580" marT="0" marB="0"/>
                </a:tc>
                <a:tc>
                  <a:txBody>
                    <a:bodyPr/>
                    <a:lstStyle/>
                    <a:p>
                      <a:pPr algn="ctr">
                        <a:spcAft>
                          <a:spcPts val="0"/>
                        </a:spcAft>
                      </a:pPr>
                      <a:r>
                        <a:rPr lang="ru-RU" sz="1000" dirty="0">
                          <a:effectLst/>
                        </a:rPr>
                        <a:t>0,14 </a:t>
                      </a:r>
                      <a:r>
                        <a:rPr lang="en-US" sz="1000" dirty="0">
                          <a:effectLst/>
                        </a:rPr>
                        <a:t>%</a:t>
                      </a:r>
                      <a:endParaRPr lang="ru-RU" sz="1200" dirty="0">
                        <a:effectLst/>
                        <a:latin typeface="Times New Roman"/>
                        <a:ea typeface="Calibri"/>
                      </a:endParaRPr>
                    </a:p>
                  </a:txBody>
                  <a:tcPr marL="68580" marR="68580" marT="0" marB="0" anchor="ctr"/>
                </a:tc>
                <a:tc gridSpan="2">
                  <a:txBody>
                    <a:bodyPr/>
                    <a:lstStyle/>
                    <a:p>
                      <a:pPr algn="ctr">
                        <a:spcAft>
                          <a:spcPts val="0"/>
                        </a:spcAft>
                      </a:pPr>
                      <a:r>
                        <a:rPr lang="ru-RU" sz="1000" dirty="0">
                          <a:effectLst/>
                        </a:rPr>
                        <a:t>0,15 </a:t>
                      </a:r>
                      <a:r>
                        <a:rPr lang="en-US" sz="1000" dirty="0">
                          <a:effectLst/>
                        </a:rPr>
                        <a:t>%</a:t>
                      </a:r>
                      <a:endParaRPr lang="ru-RU" sz="1200" dirty="0">
                        <a:effectLst/>
                        <a:latin typeface="Times New Roman"/>
                        <a:ea typeface="Calibri"/>
                      </a:endParaRPr>
                    </a:p>
                  </a:txBody>
                  <a:tcPr marL="68580" marR="68580" marT="0" marB="0" anchor="ctr"/>
                </a:tc>
                <a:tc hMerge="1">
                  <a:txBody>
                    <a:bodyPr/>
                    <a:lstStyle/>
                    <a:p>
                      <a:pPr algn="ctr">
                        <a:spcAft>
                          <a:spcPts val="0"/>
                        </a:spcAft>
                      </a:pPr>
                      <a:endParaRPr lang="ru-RU" sz="1200">
                        <a:effectLst/>
                        <a:latin typeface="Times New Roman"/>
                        <a:ea typeface="Calibri"/>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Calibri"/>
                      </a:endParaRPr>
                    </a:p>
                  </a:txBody>
                  <a:tcPr marL="0" marR="0" marT="0" marB="0" anchor="ctr"/>
                </a:tc>
                <a:extLst>
                  <a:ext uri="{0D108BD9-81ED-4DB2-BD59-A6C34878D82A}">
                    <a16:rowId xmlns:a16="http://schemas.microsoft.com/office/drawing/2014/main" xmlns="" val="10009"/>
                  </a:ext>
                </a:extLst>
              </a:tr>
              <a:tr h="0">
                <a:tc>
                  <a:txBody>
                    <a:bodyPr/>
                    <a:lstStyle/>
                    <a:p>
                      <a:pPr>
                        <a:lnSpc>
                          <a:spcPct val="107000"/>
                        </a:lnSpc>
                        <a:spcAft>
                          <a:spcPts val="0"/>
                        </a:spcAft>
                      </a:pPr>
                      <a:r>
                        <a:rPr lang="zh-CN" sz="1100" dirty="0">
                          <a:effectLst/>
                          <a:latin typeface="Calibri Light"/>
                          <a:ea typeface="SimSun"/>
                          <a:cs typeface="Times New Roman"/>
                        </a:rPr>
                        <a:t>金属磁体的粒子</a:t>
                      </a:r>
                      <a:endParaRPr lang="ru-RU" sz="1100" dirty="0">
                        <a:effectLst/>
                        <a:latin typeface="Calibri"/>
                        <a:ea typeface="SimSun"/>
                        <a:cs typeface="Times New Roman"/>
                      </a:endParaRPr>
                    </a:p>
                  </a:txBody>
                  <a:tcPr marL="68580" marR="68580" marT="0" marB="0"/>
                </a:tc>
                <a:tc>
                  <a:txBody>
                    <a:bodyPr/>
                    <a:lstStyle/>
                    <a:p>
                      <a:pPr algn="ctr">
                        <a:spcAft>
                          <a:spcPts val="0"/>
                        </a:spcAft>
                      </a:pPr>
                      <a:r>
                        <a:rPr lang="ru-RU" sz="1000" dirty="0">
                          <a:effectLst/>
                        </a:rPr>
                        <a:t>0,0003 </a:t>
                      </a:r>
                      <a:r>
                        <a:rPr lang="en-US" sz="1000" dirty="0">
                          <a:effectLst/>
                        </a:rPr>
                        <a:t>%</a:t>
                      </a:r>
                      <a:endParaRPr lang="ru-RU" sz="1200" dirty="0">
                        <a:effectLst/>
                        <a:latin typeface="Times New Roman"/>
                        <a:ea typeface="Calibri"/>
                      </a:endParaRPr>
                    </a:p>
                  </a:txBody>
                  <a:tcPr marL="68580" marR="68580" marT="0" marB="0" anchor="ctr"/>
                </a:tc>
                <a:tc gridSpan="2">
                  <a:txBody>
                    <a:bodyPr/>
                    <a:lstStyle/>
                    <a:p>
                      <a:pPr algn="ctr">
                        <a:spcAft>
                          <a:spcPts val="0"/>
                        </a:spcAft>
                      </a:pPr>
                      <a:r>
                        <a:rPr lang="ru-RU" sz="1000" dirty="0">
                          <a:effectLst/>
                        </a:rPr>
                        <a:t>0,0003 </a:t>
                      </a:r>
                      <a:r>
                        <a:rPr lang="en-US" sz="1000" dirty="0">
                          <a:effectLst/>
                        </a:rPr>
                        <a:t>%</a:t>
                      </a:r>
                      <a:endParaRPr lang="ru-RU" sz="1200" dirty="0">
                        <a:effectLst/>
                        <a:latin typeface="Times New Roman"/>
                        <a:ea typeface="Calibri"/>
                      </a:endParaRPr>
                    </a:p>
                  </a:txBody>
                  <a:tcPr marL="68580" marR="68580" marT="0" marB="0" anchor="ctr"/>
                </a:tc>
                <a:tc hMerge="1">
                  <a:txBody>
                    <a:bodyPr/>
                    <a:lstStyle/>
                    <a:p>
                      <a:pPr algn="ctr">
                        <a:spcAft>
                          <a:spcPts val="0"/>
                        </a:spcAft>
                      </a:pPr>
                      <a:endParaRPr lang="ru-RU" sz="1200">
                        <a:effectLst/>
                        <a:latin typeface="Times New Roman"/>
                        <a:ea typeface="Calibri"/>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Calibri"/>
                      </a:endParaRPr>
                    </a:p>
                  </a:txBody>
                  <a:tcPr marL="0" marR="0" marT="0" marB="0" anchor="ctr"/>
                </a:tc>
                <a:extLst>
                  <a:ext uri="{0D108BD9-81ED-4DB2-BD59-A6C34878D82A}">
                    <a16:rowId xmlns:a16="http://schemas.microsoft.com/office/drawing/2014/main" xmlns="" val="10010"/>
                  </a:ext>
                </a:extLst>
              </a:tr>
            </a:tbl>
          </a:graphicData>
        </a:graphic>
      </p:graphicFrame>
      <p:sp>
        <p:nvSpPr>
          <p:cNvPr id="7" name="Rectangle 2"/>
          <p:cNvSpPr>
            <a:spLocks noChangeArrowheads="1"/>
          </p:cNvSpPr>
          <p:nvPr/>
        </p:nvSpPr>
        <p:spPr bwMode="auto">
          <a:xfrm>
            <a:off x="20340" y="632882"/>
            <a:ext cx="87839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zh-CN" altLang="en-US" sz="1000" dirty="0">
                <a:latin typeface="Calibri" pitchFamily="34" charset="0"/>
                <a:ea typeface="Calibri" pitchFamily="34" charset="0"/>
                <a:cs typeface="Times New Roman" pitchFamily="18" charset="0"/>
              </a:rPr>
              <a:t>糖用与食品可使用的材料（不同形状和设计）包装打包，包（</a:t>
            </a:r>
            <a:r>
              <a:rPr lang="en-US" altLang="zh-CN" sz="1000" dirty="0">
                <a:latin typeface="Calibri" pitchFamily="34" charset="0"/>
                <a:ea typeface="Calibri" pitchFamily="34" charset="0"/>
                <a:cs typeface="Times New Roman" pitchFamily="18" charset="0"/>
              </a:rPr>
              <a:t>50</a:t>
            </a:r>
            <a:r>
              <a:rPr lang="zh-CN" altLang="en-US" sz="1000" dirty="0">
                <a:latin typeface="Calibri" pitchFamily="34" charset="0"/>
                <a:ea typeface="Calibri" pitchFamily="34" charset="0"/>
                <a:cs typeface="Times New Roman" pitchFamily="18" charset="0"/>
              </a:rPr>
              <a:t>公斤）和大包（</a:t>
            </a:r>
            <a:r>
              <a:rPr lang="en-US" altLang="zh-CN" sz="1000" dirty="0">
                <a:latin typeface="Calibri" pitchFamily="34" charset="0"/>
                <a:ea typeface="Calibri" pitchFamily="34" charset="0"/>
                <a:cs typeface="Times New Roman" pitchFamily="18" charset="0"/>
              </a:rPr>
              <a:t>1000</a:t>
            </a:r>
            <a:r>
              <a:rPr lang="zh-CN" altLang="en-US" sz="1000" dirty="0">
                <a:latin typeface="Calibri" pitchFamily="34" charset="0"/>
                <a:ea typeface="Calibri" pitchFamily="34" charset="0"/>
                <a:cs typeface="Times New Roman" pitchFamily="18" charset="0"/>
              </a:rPr>
              <a:t>公斤）。</a:t>
            </a:r>
          </a:p>
          <a:p>
            <a:pPr lvl="0" fontAlgn="base">
              <a:spcBef>
                <a:spcPct val="0"/>
              </a:spcBef>
              <a:spcAft>
                <a:spcPct val="0"/>
              </a:spcAft>
            </a:pPr>
            <a:r>
              <a:rPr lang="zh-CN" altLang="en-US" sz="1000" dirty="0">
                <a:latin typeface="Calibri" pitchFamily="34" charset="0"/>
                <a:ea typeface="Calibri" pitchFamily="34" charset="0"/>
                <a:cs typeface="Times New Roman" pitchFamily="18" charset="0"/>
              </a:rPr>
              <a:t>一个全满</a:t>
            </a:r>
            <a:r>
              <a:rPr lang="en-US" altLang="zh-CN" sz="1000" dirty="0">
                <a:latin typeface="Calibri" pitchFamily="34" charset="0"/>
                <a:ea typeface="Calibri" pitchFamily="34" charset="0"/>
                <a:cs typeface="Times New Roman" pitchFamily="18" charset="0"/>
              </a:rPr>
              <a:t>20</a:t>
            </a:r>
            <a:r>
              <a:rPr lang="zh-CN" altLang="en-US" sz="1000" dirty="0">
                <a:latin typeface="Calibri" pitchFamily="34" charset="0"/>
                <a:ea typeface="Calibri" pitchFamily="34" charset="0"/>
                <a:cs typeface="Times New Roman" pitchFamily="18" charset="0"/>
              </a:rPr>
              <a:t>寸的干货集装箱可装入</a:t>
            </a:r>
            <a:r>
              <a:rPr lang="en-US" altLang="zh-CN" sz="1000" dirty="0">
                <a:latin typeface="Calibri" pitchFamily="34" charset="0"/>
                <a:ea typeface="Calibri" pitchFamily="34" charset="0"/>
                <a:cs typeface="Times New Roman" pitchFamily="18" charset="0"/>
              </a:rPr>
              <a:t>22,5</a:t>
            </a:r>
            <a:r>
              <a:rPr lang="zh-CN" altLang="en-US" sz="1000" dirty="0">
                <a:latin typeface="Calibri" pitchFamily="34" charset="0"/>
                <a:ea typeface="Calibri" pitchFamily="34" charset="0"/>
                <a:cs typeface="Times New Roman" pitchFamily="18" charset="0"/>
              </a:rPr>
              <a:t>吨糖，根据顾客的要求包可以放在货盘上。糖也可以在船的货舱随便摆的包里运输。</a:t>
            </a:r>
          </a:p>
          <a:p>
            <a:pPr lvl="0" fontAlgn="base">
              <a:spcBef>
                <a:spcPct val="0"/>
              </a:spcBef>
              <a:spcAft>
                <a:spcPct val="0"/>
              </a:spcAft>
            </a:pPr>
            <a:r>
              <a:rPr lang="zh-CN" altLang="en-US" sz="1000" dirty="0">
                <a:latin typeface="Calibri" pitchFamily="34" charset="0"/>
                <a:ea typeface="Calibri" pitchFamily="34" charset="0"/>
                <a:cs typeface="Times New Roman" pitchFamily="18" charset="0"/>
              </a:rPr>
              <a:t>工业用途及其他用途的以单独蔗糖的结晶形式作的白色甜菜制的砂糖明细表。</a:t>
            </a:r>
          </a:p>
          <a:p>
            <a:pPr lvl="0" fontAlgn="base">
              <a:spcBef>
                <a:spcPct val="0"/>
              </a:spcBef>
              <a:spcAft>
                <a:spcPct val="0"/>
              </a:spcAft>
            </a:pPr>
            <a:r>
              <a:rPr lang="zh-CN" altLang="en-US" sz="1000" dirty="0">
                <a:latin typeface="Calibri" pitchFamily="34" charset="0"/>
                <a:ea typeface="Calibri" pitchFamily="34" charset="0"/>
                <a:cs typeface="Times New Roman" pitchFamily="18" charset="0"/>
              </a:rPr>
              <a:t>结晶大小 </a:t>
            </a:r>
            <a:r>
              <a:rPr lang="en-US" altLang="zh-CN" sz="1000" dirty="0">
                <a:latin typeface="Calibri" pitchFamily="34" charset="0"/>
                <a:ea typeface="Calibri" pitchFamily="34" charset="0"/>
                <a:cs typeface="Times New Roman" pitchFamily="18" charset="0"/>
              </a:rPr>
              <a:t>– 0,2</a:t>
            </a:r>
            <a:r>
              <a:rPr lang="zh-CN" altLang="en-US" sz="1000" dirty="0">
                <a:latin typeface="Calibri" pitchFamily="34" charset="0"/>
                <a:ea typeface="Calibri" pitchFamily="34" charset="0"/>
                <a:cs typeface="Times New Roman" pitchFamily="18" charset="0"/>
              </a:rPr>
              <a:t>至</a:t>
            </a:r>
            <a:r>
              <a:rPr lang="en-US" altLang="zh-CN" sz="1000" dirty="0">
                <a:latin typeface="Calibri" pitchFamily="34" charset="0"/>
                <a:ea typeface="Calibri" pitchFamily="34" charset="0"/>
                <a:cs typeface="Times New Roman" pitchFamily="18" charset="0"/>
              </a:rPr>
              <a:t>2,5</a:t>
            </a:r>
            <a:r>
              <a:rPr lang="zh-CN" altLang="en-US" sz="1000" dirty="0">
                <a:latin typeface="Calibri" pitchFamily="34" charset="0"/>
                <a:ea typeface="Calibri" pitchFamily="34" charset="0"/>
                <a:cs typeface="Times New Roman" pitchFamily="18" charset="0"/>
              </a:rPr>
              <a:t>毫米。不含基因改造生物。</a:t>
            </a:r>
            <a:endParaRPr lang="zh-CN" altLang="en-US" sz="1000" dirty="0">
              <a:latin typeface="Calibri" pitchFamily="34" charset="0"/>
              <a:ea typeface="Calibri" pitchFamily="34" charset="0"/>
              <a:cs typeface="Times New Roman" pitchFamily="18" charset="0"/>
            </a:endParaRPr>
          </a:p>
        </p:txBody>
      </p:sp>
      <p:pic>
        <p:nvPicPr>
          <p:cNvPr id="1027" name="Рисунок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5457" y="3786691"/>
            <a:ext cx="30670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Прямоугольник 7"/>
          <p:cNvSpPr/>
          <p:nvPr/>
        </p:nvSpPr>
        <p:spPr>
          <a:xfrm>
            <a:off x="1" y="3924166"/>
            <a:ext cx="6005432" cy="2185214"/>
          </a:xfrm>
          <a:prstGeom prst="rect">
            <a:avLst/>
          </a:prstGeom>
        </p:spPr>
        <p:txBody>
          <a:bodyPr wrap="square">
            <a:spAutoFit/>
          </a:bodyPr>
          <a:lstStyle/>
          <a:p>
            <a:r>
              <a:rPr lang="zh-CN" altLang="en-US" sz="900" dirty="0"/>
              <a:t>粒状的废丝是生产甜菜制的砂糖副产品，加工甜菜过程中被生成。使用于农业动物的饲料。废丝可散装保管在地面堆场、筒仓及塔式料仓。用周围温度存放，空气相对湿度不得超过</a:t>
            </a:r>
            <a:r>
              <a:rPr lang="en-US" altLang="zh-CN" sz="900" dirty="0"/>
              <a:t>60%</a:t>
            </a:r>
            <a:r>
              <a:rPr lang="zh-CN" altLang="en-US" sz="900" dirty="0"/>
              <a:t>。保险期为生产日期起</a:t>
            </a:r>
            <a:r>
              <a:rPr lang="en-US" altLang="zh-CN" sz="900" dirty="0"/>
              <a:t>9</a:t>
            </a:r>
            <a:r>
              <a:rPr lang="zh-CN" altLang="en-US" sz="900" dirty="0"/>
              <a:t>个月。</a:t>
            </a:r>
            <a:endParaRPr lang="ru-RU" sz="900" dirty="0"/>
          </a:p>
          <a:p>
            <a:endParaRPr lang="ru-RU" sz="900" dirty="0"/>
          </a:p>
          <a:p>
            <a:pPr>
              <a:tabLst>
                <a:tab pos="628650" algn="l"/>
              </a:tabLst>
            </a:pPr>
            <a:r>
              <a:rPr lang="ja-JP" altLang="en-US" sz="900" dirty="0"/>
              <a:t>外</a:t>
            </a:r>
            <a:r>
              <a:rPr lang="ja-JP" altLang="en-US" sz="900" dirty="0" smtClean="0"/>
              <a:t>表</a:t>
            </a:r>
            <a:r>
              <a:rPr lang="en-US" sz="900" dirty="0" smtClean="0"/>
              <a:t>	</a:t>
            </a:r>
            <a:r>
              <a:rPr lang="zh-CN" altLang="en-US" sz="900" b="1" dirty="0" smtClean="0"/>
              <a:t>颗</a:t>
            </a:r>
            <a:r>
              <a:rPr lang="zh-CN" altLang="en-US" sz="900" b="1" dirty="0"/>
              <a:t>粒（</a:t>
            </a:r>
            <a:r>
              <a:rPr lang="en-US" altLang="zh-CN" sz="900" b="1" dirty="0"/>
              <a:t>8</a:t>
            </a:r>
            <a:r>
              <a:rPr lang="zh-CN" altLang="en-US" sz="900" b="1" dirty="0"/>
              <a:t>至</a:t>
            </a:r>
            <a:r>
              <a:rPr lang="en-US" altLang="zh-CN" sz="900" b="1" dirty="0"/>
              <a:t>10</a:t>
            </a:r>
            <a:r>
              <a:rPr lang="zh-CN" altLang="en-US" sz="900" b="1" dirty="0"/>
              <a:t>毫米）</a:t>
            </a:r>
            <a:endParaRPr lang="ru-RU" sz="900" dirty="0"/>
          </a:p>
          <a:p>
            <a:pPr>
              <a:tabLst>
                <a:tab pos="628650" algn="l"/>
              </a:tabLst>
            </a:pPr>
            <a:r>
              <a:rPr lang="ja-JP" altLang="en-US" sz="900" dirty="0"/>
              <a:t>颜色</a:t>
            </a:r>
            <a:r>
              <a:rPr lang="en-US" sz="900" dirty="0"/>
              <a:t>                </a:t>
            </a:r>
            <a:r>
              <a:rPr lang="zh-CN" altLang="en-US" sz="900" b="1" dirty="0"/>
              <a:t>灰色的不同色调</a:t>
            </a:r>
            <a:endParaRPr lang="ru-RU" sz="900" b="1" dirty="0"/>
          </a:p>
          <a:p>
            <a:pPr>
              <a:tabLst>
                <a:tab pos="628650" algn="l"/>
              </a:tabLst>
            </a:pPr>
            <a:r>
              <a:rPr lang="zh-CN" altLang="en-US" sz="900" dirty="0"/>
              <a:t>气味</a:t>
            </a:r>
            <a:r>
              <a:rPr lang="en-US" sz="900" dirty="0"/>
              <a:t>               </a:t>
            </a:r>
            <a:r>
              <a:rPr lang="zh-CN" altLang="en-US" sz="900" b="1" dirty="0"/>
              <a:t>特殊的，无外来的气味</a:t>
            </a:r>
            <a:endParaRPr lang="ru-RU" sz="900" dirty="0"/>
          </a:p>
          <a:p>
            <a:r>
              <a:rPr lang="zh-CN" altLang="en-US" sz="900" dirty="0"/>
              <a:t>水分，</a:t>
            </a:r>
            <a:r>
              <a:rPr lang="en-US" altLang="zh-CN" sz="900" dirty="0"/>
              <a:t>% </a:t>
            </a:r>
            <a:r>
              <a:rPr lang="zh-CN" altLang="en-US" sz="900" dirty="0"/>
              <a:t>，不超过</a:t>
            </a:r>
            <a:r>
              <a:rPr lang="en-US" sz="900" dirty="0"/>
              <a:t>    </a:t>
            </a:r>
            <a:r>
              <a:rPr lang="en-US" sz="900" b="1" dirty="0"/>
              <a:t>14</a:t>
            </a:r>
            <a:r>
              <a:rPr lang="ru-RU" sz="900" b="1" dirty="0"/>
              <a:t> </a:t>
            </a:r>
            <a:r>
              <a:rPr lang="en-US" sz="900" b="1" dirty="0"/>
              <a:t>%</a:t>
            </a:r>
            <a:r>
              <a:rPr lang="en-US" sz="900" dirty="0"/>
              <a:t> </a:t>
            </a:r>
            <a:endParaRPr lang="ru-RU" sz="900" dirty="0"/>
          </a:p>
          <a:p>
            <a:r>
              <a:rPr lang="zh-CN" altLang="en-US" sz="900" dirty="0"/>
              <a:t>按干燥品计算的不纯净的蛋白质，</a:t>
            </a:r>
            <a:r>
              <a:rPr lang="en-US" altLang="zh-CN" sz="900" dirty="0"/>
              <a:t>% </a:t>
            </a:r>
            <a:r>
              <a:rPr lang="zh-CN" altLang="en-US" sz="900" dirty="0"/>
              <a:t>，不少于  </a:t>
            </a:r>
            <a:r>
              <a:rPr lang="en-US" altLang="zh-CN" sz="900" dirty="0"/>
              <a:t>7</a:t>
            </a:r>
            <a:r>
              <a:rPr lang="en-US" sz="900" dirty="0"/>
              <a:t> </a:t>
            </a:r>
            <a:endParaRPr lang="ru-RU" sz="900" dirty="0"/>
          </a:p>
          <a:p>
            <a:r>
              <a:rPr lang="zh-CN" altLang="en-US" sz="900" dirty="0"/>
              <a:t>铅，不超过 </a:t>
            </a:r>
            <a:r>
              <a:rPr lang="en-US" altLang="zh-CN" sz="900" b="1" dirty="0"/>
              <a:t>5</a:t>
            </a:r>
            <a:r>
              <a:rPr lang="zh-CN" altLang="en-US" sz="900" dirty="0"/>
              <a:t>毫克</a:t>
            </a:r>
            <a:r>
              <a:rPr lang="en-US" altLang="zh-CN" sz="900" dirty="0"/>
              <a:t>/</a:t>
            </a:r>
            <a:r>
              <a:rPr lang="zh-CN" altLang="en-US" sz="900" dirty="0"/>
              <a:t>公斤</a:t>
            </a:r>
            <a:r>
              <a:rPr lang="en-US" sz="900" dirty="0" smtClean="0"/>
              <a:t> </a:t>
            </a:r>
            <a:r>
              <a:rPr lang="en-US" sz="900" dirty="0"/>
              <a:t> </a:t>
            </a:r>
            <a:endParaRPr lang="ru-RU" sz="900" dirty="0"/>
          </a:p>
          <a:p>
            <a:r>
              <a:rPr lang="zh-CN" altLang="en-US" sz="900" dirty="0"/>
              <a:t>镉，不超过 </a:t>
            </a:r>
            <a:r>
              <a:rPr lang="en-US" altLang="zh-CN" sz="900" b="1" dirty="0"/>
              <a:t>0,5</a:t>
            </a:r>
            <a:r>
              <a:rPr lang="zh-CN" altLang="en-US" sz="900" dirty="0"/>
              <a:t>毫克</a:t>
            </a:r>
            <a:r>
              <a:rPr lang="en-US" altLang="zh-CN" sz="900" dirty="0"/>
              <a:t>/</a:t>
            </a:r>
            <a:r>
              <a:rPr lang="zh-CN" altLang="en-US" sz="900" dirty="0"/>
              <a:t>公斤</a:t>
            </a:r>
            <a:r>
              <a:rPr lang="en-US" sz="900" dirty="0"/>
              <a:t> </a:t>
            </a:r>
            <a:endParaRPr lang="ru-RU" sz="900" dirty="0"/>
          </a:p>
          <a:p>
            <a:r>
              <a:rPr lang="zh-CN" altLang="en-US" sz="900" dirty="0"/>
              <a:t>砷，不超过 </a:t>
            </a:r>
            <a:r>
              <a:rPr lang="en-US" altLang="zh-CN" sz="900" b="1" dirty="0"/>
              <a:t>0,5</a:t>
            </a:r>
            <a:r>
              <a:rPr lang="zh-CN" altLang="en-US" sz="900" dirty="0"/>
              <a:t>毫克</a:t>
            </a:r>
            <a:r>
              <a:rPr lang="en-US" altLang="zh-CN" sz="900" dirty="0"/>
              <a:t>/</a:t>
            </a:r>
            <a:r>
              <a:rPr lang="zh-CN" altLang="en-US" sz="900" dirty="0"/>
              <a:t>公斤</a:t>
            </a:r>
            <a:r>
              <a:rPr lang="en-US" sz="900" dirty="0" smtClean="0"/>
              <a:t> </a:t>
            </a:r>
            <a:endParaRPr lang="ru-RU" sz="900" dirty="0"/>
          </a:p>
          <a:p>
            <a:r>
              <a:rPr lang="zh-CN" altLang="en-US" sz="900" dirty="0"/>
              <a:t>汞，不超过 </a:t>
            </a:r>
            <a:r>
              <a:rPr lang="en-US" altLang="zh-CN" sz="900" b="1" dirty="0"/>
              <a:t>0,05</a:t>
            </a:r>
            <a:r>
              <a:rPr lang="zh-CN" altLang="en-US" sz="900" dirty="0"/>
              <a:t>毫克</a:t>
            </a:r>
            <a:r>
              <a:rPr lang="en-US" altLang="zh-CN" sz="900" dirty="0"/>
              <a:t>/</a:t>
            </a:r>
            <a:r>
              <a:rPr lang="zh-CN" altLang="en-US" sz="900" dirty="0"/>
              <a:t>公斤</a:t>
            </a:r>
            <a:r>
              <a:rPr lang="en-US" sz="900" dirty="0" smtClean="0"/>
              <a:t> </a:t>
            </a:r>
            <a:endParaRPr lang="ru-RU" sz="900" dirty="0"/>
          </a:p>
          <a:p>
            <a:r>
              <a:rPr lang="en-US" sz="1000" dirty="0"/>
              <a:t>  </a:t>
            </a:r>
            <a:endParaRPr lang="ru-RU" sz="1000" dirty="0"/>
          </a:p>
          <a:p>
            <a:r>
              <a:rPr lang="zh-CN" altLang="en-US" sz="900" b="1" dirty="0"/>
              <a:t>粒状的废丝以散装形式用任何有篷的运输工具的类型根据该运输工具使用的货物运输规则进行运输。同时可以散装形式与用大形纸包（</a:t>
            </a:r>
            <a:r>
              <a:rPr lang="en-US" altLang="zh-CN" sz="900" b="1" dirty="0"/>
              <a:t>1000</a:t>
            </a:r>
            <a:r>
              <a:rPr lang="zh-CN" altLang="en-US" sz="900" b="1" dirty="0"/>
              <a:t>公斤）在</a:t>
            </a:r>
            <a:r>
              <a:rPr lang="en-US" altLang="zh-CN" sz="900" b="1" dirty="0"/>
              <a:t>40</a:t>
            </a:r>
            <a:r>
              <a:rPr lang="zh-CN" altLang="en-US" sz="900" b="1" dirty="0"/>
              <a:t>寸海洋干货集装箱（</a:t>
            </a:r>
            <a:r>
              <a:rPr lang="en-US" altLang="zh-CN" sz="900" b="1" dirty="0"/>
              <a:t>26</a:t>
            </a:r>
            <a:r>
              <a:rPr lang="zh-CN" altLang="en-US" sz="900" b="1" dirty="0"/>
              <a:t>吨）进行运输。</a:t>
            </a:r>
            <a:r>
              <a:rPr lang="en-US" sz="900" b="1" dirty="0" smtClean="0"/>
              <a:t> </a:t>
            </a:r>
            <a:endParaRPr lang="ru-RU" sz="900" dirty="0"/>
          </a:p>
        </p:txBody>
      </p:sp>
      <p:sp>
        <p:nvSpPr>
          <p:cNvPr id="9" name="Прямоугольник 8"/>
          <p:cNvSpPr/>
          <p:nvPr/>
        </p:nvSpPr>
        <p:spPr>
          <a:xfrm>
            <a:off x="0" y="3924166"/>
            <a:ext cx="9192507" cy="29338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9" name="Picture 5" descr="Картинки по запросу сахар в мешках"/>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5432" y="1608735"/>
            <a:ext cx="1334903" cy="171483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Картинки по запросу сахар в мешках"/>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7888" y="2335237"/>
            <a:ext cx="2381250" cy="1581151"/>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Похожее изображение"/>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90878" y="1262131"/>
            <a:ext cx="1945853" cy="193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1227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398</Words>
  <Application>Microsoft Office PowerPoint</Application>
  <PresentationFormat>Экран (4:3)</PresentationFormat>
  <Paragraphs>54</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公对公传单</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Мешкова Людмила Валентиновна</dc:creator>
  <cp:lastModifiedBy>Yudin</cp:lastModifiedBy>
  <cp:revision>25</cp:revision>
  <dcterms:created xsi:type="dcterms:W3CDTF">2017-04-24T14:13:57Z</dcterms:created>
  <dcterms:modified xsi:type="dcterms:W3CDTF">2017-05-02T10:32:36Z</dcterms:modified>
</cp:coreProperties>
</file>