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0" r:id="rId2"/>
  </p:sldMasterIdLst>
  <p:notesMasterIdLst>
    <p:notesMasterId r:id="rId15"/>
  </p:notesMasterIdLst>
  <p:handoutMasterIdLst>
    <p:handoutMasterId r:id="rId16"/>
  </p:handoutMasterIdLst>
  <p:sldIdLst>
    <p:sldId id="256" r:id="rId3"/>
    <p:sldId id="257" r:id="rId4"/>
    <p:sldId id="290" r:id="rId5"/>
    <p:sldId id="291" r:id="rId6"/>
    <p:sldId id="292" r:id="rId7"/>
    <p:sldId id="284" r:id="rId8"/>
    <p:sldId id="268" r:id="rId9"/>
    <p:sldId id="275" r:id="rId10"/>
    <p:sldId id="276" r:id="rId11"/>
    <p:sldId id="289" r:id="rId12"/>
    <p:sldId id="259" r:id="rId13"/>
    <p:sldId id="262" r:id="rId1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14" autoAdjust="0"/>
    <p:restoredTop sz="94622" autoAdjust="0"/>
  </p:normalViewPr>
  <p:slideViewPr>
    <p:cSldViewPr>
      <p:cViewPr varScale="1">
        <p:scale>
          <a:sx n="36" d="100"/>
          <a:sy n="36" d="100"/>
        </p:scale>
        <p:origin x="2011"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52DEE228-66C7-40D4-A7DB-0686ADC084D2}" type="datetimeFigureOut">
              <a:rPr lang="ru-RU" smtClean="0"/>
              <a:pPr/>
              <a:t>01.04.2016</a:t>
            </a:fld>
            <a:endParaRPr lang="ru-RU"/>
          </a:p>
        </p:txBody>
      </p:sp>
      <p:sp>
        <p:nvSpPr>
          <p:cNvPr id="4" name="Нижний колонтитул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BC603FE5-F1B1-49C5-8BBD-F0CEDA9F4817}" type="slidenum">
              <a:rPr lang="ru-RU" smtClean="0"/>
              <a:pPr/>
              <a:t>‹#›</a:t>
            </a:fld>
            <a:endParaRPr lang="ru-RU"/>
          </a:p>
        </p:txBody>
      </p:sp>
    </p:spTree>
    <p:extLst>
      <p:ext uri="{BB962C8B-B14F-4D97-AF65-F5344CB8AC3E}">
        <p14:creationId xmlns:p14="http://schemas.microsoft.com/office/powerpoint/2010/main" val="37951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CEF319-F9F5-4525-B40B-D96EBCD9085A}" type="datetimeFigureOut">
              <a:rPr lang="ru-RU" smtClean="0"/>
              <a:pPr/>
              <a:t>01.04.2016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1E2E1BF-5360-4525-926E-9D2D8E37504E}" type="slidenum">
              <a:rPr lang="ru-RU" smtClean="0"/>
              <a:pPr/>
              <a:t>‹#›</a:t>
            </a:fld>
            <a:endParaRPr lang="ru-RU"/>
          </a:p>
        </p:txBody>
      </p:sp>
    </p:spTree>
    <p:extLst>
      <p:ext uri="{BB962C8B-B14F-4D97-AF65-F5344CB8AC3E}">
        <p14:creationId xmlns:p14="http://schemas.microsoft.com/office/powerpoint/2010/main" val="300247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E2E1BF-5360-4525-926E-9D2D8E37504E}" type="slidenum">
              <a:rPr lang="ru-RU" smtClean="0"/>
              <a:pPr/>
              <a:t>1</a:t>
            </a:fld>
            <a:endParaRPr lang="ru-RU"/>
          </a:p>
        </p:txBody>
      </p:sp>
    </p:spTree>
    <p:extLst>
      <p:ext uri="{BB962C8B-B14F-4D97-AF65-F5344CB8AC3E}">
        <p14:creationId xmlns:p14="http://schemas.microsoft.com/office/powerpoint/2010/main" val="399847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2</a:t>
            </a:fld>
            <a:endParaRPr lang="ru-RU"/>
          </a:p>
        </p:txBody>
      </p:sp>
    </p:spTree>
    <p:extLst>
      <p:ext uri="{BB962C8B-B14F-4D97-AF65-F5344CB8AC3E}">
        <p14:creationId xmlns:p14="http://schemas.microsoft.com/office/powerpoint/2010/main" val="339090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6</a:t>
            </a:fld>
            <a:endParaRPr lang="ru-RU"/>
          </a:p>
        </p:txBody>
      </p:sp>
    </p:spTree>
    <p:extLst>
      <p:ext uri="{BB962C8B-B14F-4D97-AF65-F5344CB8AC3E}">
        <p14:creationId xmlns:p14="http://schemas.microsoft.com/office/powerpoint/2010/main" val="408667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7</a:t>
            </a:fld>
            <a:endParaRPr lang="ru-RU"/>
          </a:p>
        </p:txBody>
      </p:sp>
    </p:spTree>
    <p:extLst>
      <p:ext uri="{BB962C8B-B14F-4D97-AF65-F5344CB8AC3E}">
        <p14:creationId xmlns:p14="http://schemas.microsoft.com/office/powerpoint/2010/main" val="121007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8</a:t>
            </a:fld>
            <a:endParaRPr lang="ru-RU"/>
          </a:p>
        </p:txBody>
      </p:sp>
    </p:spTree>
    <p:extLst>
      <p:ext uri="{BB962C8B-B14F-4D97-AF65-F5344CB8AC3E}">
        <p14:creationId xmlns:p14="http://schemas.microsoft.com/office/powerpoint/2010/main" val="57445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9</a:t>
            </a:fld>
            <a:endParaRPr lang="ru-RU"/>
          </a:p>
        </p:txBody>
      </p:sp>
    </p:spTree>
    <p:extLst>
      <p:ext uri="{BB962C8B-B14F-4D97-AF65-F5344CB8AC3E}">
        <p14:creationId xmlns:p14="http://schemas.microsoft.com/office/powerpoint/2010/main" val="108491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10</a:t>
            </a:fld>
            <a:endParaRPr lang="ru-RU"/>
          </a:p>
        </p:txBody>
      </p:sp>
    </p:spTree>
    <p:extLst>
      <p:ext uri="{BB962C8B-B14F-4D97-AF65-F5344CB8AC3E}">
        <p14:creationId xmlns:p14="http://schemas.microsoft.com/office/powerpoint/2010/main" val="121007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11</a:t>
            </a:fld>
            <a:endParaRPr lang="ru-RU"/>
          </a:p>
        </p:txBody>
      </p:sp>
    </p:spTree>
    <p:extLst>
      <p:ext uri="{BB962C8B-B14F-4D97-AF65-F5344CB8AC3E}">
        <p14:creationId xmlns:p14="http://schemas.microsoft.com/office/powerpoint/2010/main" val="192094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E2E1BF-5360-4525-926E-9D2D8E37504E}" type="slidenum">
              <a:rPr lang="ru-RU" smtClean="0"/>
              <a:pPr/>
              <a:t>12</a:t>
            </a:fld>
            <a:endParaRPr lang="ru-RU"/>
          </a:p>
        </p:txBody>
      </p:sp>
    </p:spTree>
    <p:extLst>
      <p:ext uri="{BB962C8B-B14F-4D97-AF65-F5344CB8AC3E}">
        <p14:creationId xmlns:p14="http://schemas.microsoft.com/office/powerpoint/2010/main" val="323441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0F64F62-BEF2-4984-9485-BE99A3BBF12F}" type="datetime1">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7B67FD-DC5E-4D2F-841B-ADAD0E5CD44A}" type="datetime1">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6287ACB-F9E3-4597-86A6-4BC9EC1C4A10}" type="datetime1">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0F64F62-BEF2-4984-9485-BE99A3BBF12F}" type="datetime1">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563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952E66-0F76-480F-986B-329FD2EC9CB8}" type="datetime1">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88780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F20D030-7A3C-4A45-A222-FEA72D3C1050}" type="datetime1">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587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C1BD17-FD1F-4EE5-8266-3E1644706CB2}" type="datetime1">
              <a:rPr lang="ru-RU" smtClean="0">
                <a:solidFill>
                  <a:prstClr val="black">
                    <a:tint val="75000"/>
                  </a:prstClr>
                </a:solidFill>
              </a:rPr>
              <a:pPr/>
              <a:t>01.04.2016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255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A3F4319-E884-4D06-8C68-D48EF0EA83FD}" type="datetime1">
              <a:rPr lang="ru-RU" smtClean="0">
                <a:solidFill>
                  <a:prstClr val="black">
                    <a:tint val="75000"/>
                  </a:prstClr>
                </a:solidFill>
              </a:rPr>
              <a:pPr/>
              <a:t>01.04.2016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624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294F1A3-8E37-4E44-B438-0DCDE1FB7BFA}" type="datetime1">
              <a:rPr lang="ru-RU" smtClean="0">
                <a:solidFill>
                  <a:prstClr val="black">
                    <a:tint val="75000"/>
                  </a:prstClr>
                </a:solidFill>
              </a:rPr>
              <a:pPr/>
              <a:t>01.04.2016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6614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A67E1E-7DD3-41B1-9931-4CBFEFAACEF1}" type="datetime1">
              <a:rPr lang="ru-RU" smtClean="0">
                <a:solidFill>
                  <a:prstClr val="black">
                    <a:tint val="75000"/>
                  </a:prstClr>
                </a:solidFill>
              </a:rPr>
              <a:pPr/>
              <a:t>01.04.2016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9244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A46D509-FC4D-4C47-A340-7E6787D2E537}" type="datetime1">
              <a:rPr lang="ru-RU" smtClean="0">
                <a:solidFill>
                  <a:prstClr val="black">
                    <a:tint val="75000"/>
                  </a:prstClr>
                </a:solidFill>
              </a:rPr>
              <a:pPr/>
              <a:t>01.04.2016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000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952E66-0F76-480F-986B-329FD2EC9CB8}" type="datetime1">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0E9719C-04E3-40FB-B1D4-1B8CE664F128}" type="datetime1">
              <a:rPr lang="ru-RU" smtClean="0">
                <a:solidFill>
                  <a:prstClr val="black">
                    <a:tint val="75000"/>
                  </a:prstClr>
                </a:solidFill>
              </a:rPr>
              <a:pPr/>
              <a:t>01.04.2016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149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7B67FD-DC5E-4D2F-841B-ADAD0E5CD44A}" type="datetime1">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737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6287ACB-F9E3-4597-86A6-4BC9EC1C4A10}" type="datetime1">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967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F20D030-7A3C-4A45-A222-FEA72D3C1050}" type="datetime1">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C1BD17-FD1F-4EE5-8266-3E1644706CB2}" type="datetime1">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A3F4319-E884-4D06-8C68-D48EF0EA83FD}" type="datetime1">
              <a:rPr lang="ru-RU" smtClean="0"/>
              <a:pPr/>
              <a:t>01.04.2016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294F1A3-8E37-4E44-B438-0DCDE1FB7BFA}" type="datetime1">
              <a:rPr lang="ru-RU" smtClean="0"/>
              <a:pPr/>
              <a:t>01.04.2016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A67E1E-7DD3-41B1-9931-4CBFEFAACEF1}" type="datetime1">
              <a:rPr lang="ru-RU" smtClean="0"/>
              <a:pPr/>
              <a:t>01.04.2016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A46D509-FC4D-4C47-A340-7E6787D2E537}" type="datetime1">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0E9719C-04E3-40FB-B1D4-1B8CE664F128}" type="datetime1">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71412-6C95-484D-9258-C2A35CB426CA}" type="datetime1">
              <a:rPr lang="ru-RU" smtClean="0"/>
              <a:pPr/>
              <a:t>01.04.2016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71412-6C95-484D-9258-C2A35CB426CA}" type="datetime1">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9683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mailto:nliu@codafair.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tel:+86-10-65267266" TargetMode="External"/><Relationship Id="rId5" Type="http://schemas.openxmlformats.org/officeDocument/2006/relationships/hyperlink" Target="tel:+86-10-65267200"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oda.chinagoabroad.com/en"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Заголовок 8"/>
          <p:cNvSpPr txBox="1">
            <a:spLocks/>
          </p:cNvSpPr>
          <p:nvPr/>
        </p:nvSpPr>
        <p:spPr>
          <a:xfrm>
            <a:off x="1259632" y="2852936"/>
            <a:ext cx="6552728" cy="1656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a:t>2016</a:t>
            </a:r>
            <a:r>
              <a:rPr lang="zh-CN" altLang="en-US" sz="3200" b="1" dirty="0"/>
              <a:t>俄中中小企业实业论坛</a:t>
            </a:r>
            <a:endParaRPr lang="ru-RU" sz="32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39996" y="980306"/>
            <a:ext cx="2000156" cy="180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5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 name="Рисунок 19" descr="http://www.f-service.pro/files/sz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79" y="3669968"/>
            <a:ext cx="2905126" cy="2137410"/>
          </a:xfrm>
          <a:prstGeom prst="rect">
            <a:avLst/>
          </a:prstGeom>
          <a:noFill/>
          <a:ln>
            <a:noFill/>
          </a:ln>
        </p:spPr>
      </p:pic>
      <p:sp>
        <p:nvSpPr>
          <p:cNvPr id="4" name="Номер слайда 3"/>
          <p:cNvSpPr>
            <a:spLocks noGrp="1"/>
          </p:cNvSpPr>
          <p:nvPr>
            <p:ph type="sldNum" sz="quarter" idx="12"/>
          </p:nvPr>
        </p:nvSpPr>
        <p:spPr/>
        <p:txBody>
          <a:bodyPr/>
          <a:lstStyle/>
          <a:p>
            <a:fld id="{B19B0651-EE4F-4900-A07F-96A6BFA9D0F0}" type="slidenum">
              <a:rPr lang="ru-RU" smtClean="0"/>
              <a:pPr/>
              <a:t>10</a:t>
            </a:fld>
            <a:endParaRPr lang="ru-RU"/>
          </a:p>
        </p:txBody>
      </p:sp>
      <p:sp>
        <p:nvSpPr>
          <p:cNvPr id="10" name="Заголовок 17"/>
          <p:cNvSpPr>
            <a:spLocks noGrp="1"/>
          </p:cNvSpPr>
          <p:nvPr>
            <p:ph type="title"/>
          </p:nvPr>
        </p:nvSpPr>
        <p:spPr>
          <a:xfrm>
            <a:off x="1633665" y="167957"/>
            <a:ext cx="5801838" cy="634082"/>
          </a:xfrm>
        </p:spPr>
        <p:txBody>
          <a:bodyPr>
            <a:noAutofit/>
          </a:bodyPr>
          <a:lstStyle/>
          <a:p>
            <a:r>
              <a:rPr lang="zh-CN" altLang="en-US" sz="2800" b="1" dirty="0"/>
              <a:t>展台样本</a:t>
            </a:r>
            <a:endParaRPr lang="ru-RU" sz="2800" b="1" dirty="0"/>
          </a:p>
        </p:txBody>
      </p:sp>
      <p:sp>
        <p:nvSpPr>
          <p:cNvPr id="2" name="Дата 1"/>
          <p:cNvSpPr>
            <a:spLocks noGrp="1"/>
          </p:cNvSpPr>
          <p:nvPr>
            <p:ph type="dt" sz="half" idx="10"/>
          </p:nvPr>
        </p:nvSpPr>
        <p:spPr/>
        <p:txBody>
          <a:bodyPr/>
          <a:lstStyle/>
          <a:p>
            <a:fld id="{51FFEE84-5FAF-4256-B8A2-8D6A8148D234}" type="datetime1">
              <a:rPr lang="ru-RU" smtClean="0"/>
              <a:pPr/>
              <a:t>01.04.2016</a:t>
            </a:fld>
            <a:endParaRPr lang="ru-RU"/>
          </a:p>
        </p:txBody>
      </p:sp>
      <p:pic>
        <p:nvPicPr>
          <p:cNvPr id="11" name="Рисунок 10"/>
          <p:cNvPicPr/>
          <p:nvPr/>
        </p:nvPicPr>
        <p:blipFill rotWithShape="1">
          <a:blip r:embed="rId5" cstate="screen">
            <a:extLst>
              <a:ext uri="{28A0092B-C50C-407E-A947-70E740481C1C}">
                <a14:useLocalDpi xmlns:a14="http://schemas.microsoft.com/office/drawing/2010/main"/>
              </a:ext>
            </a:extLst>
          </a:blip>
          <a:srcRect/>
          <a:stretch/>
        </p:blipFill>
        <p:spPr bwMode="auto">
          <a:xfrm>
            <a:off x="754146" y="1306688"/>
            <a:ext cx="1787172" cy="2178614"/>
          </a:xfrm>
          <a:prstGeom prst="rect">
            <a:avLst/>
          </a:prstGeom>
          <a:noFill/>
          <a:ln>
            <a:noFill/>
          </a:ln>
          <a:extLst>
            <a:ext uri="{53640926-AAD7-44D8-BBD7-CCE9431645EC}">
              <a14:shadowObscured xmlns:a14="http://schemas.microsoft.com/office/drawing/2010/main"/>
            </a:ext>
          </a:extLst>
        </p:spPr>
      </p:pic>
      <p:sp>
        <p:nvSpPr>
          <p:cNvPr id="3" name="Прямоугольник 2"/>
          <p:cNvSpPr/>
          <p:nvPr/>
        </p:nvSpPr>
        <p:spPr>
          <a:xfrm>
            <a:off x="1187624" y="3501008"/>
            <a:ext cx="821059" cy="369332"/>
          </a:xfrm>
          <a:prstGeom prst="rect">
            <a:avLst/>
          </a:prstGeom>
        </p:spPr>
        <p:txBody>
          <a:bodyPr wrap="none">
            <a:spAutoFit/>
          </a:bodyPr>
          <a:lstStyle/>
          <a:p>
            <a:r>
              <a:rPr lang="ru-RU" dirty="0"/>
              <a:t>4–6 м</a:t>
            </a:r>
            <a:r>
              <a:rPr lang="ru-RU" baseline="30000" dirty="0"/>
              <a:t>2</a:t>
            </a:r>
          </a:p>
        </p:txBody>
      </p:sp>
      <p:pic>
        <p:nvPicPr>
          <p:cNvPr id="13" name="Рисунок 12" descr="http://www.f-service.pro/files/sz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1124744"/>
            <a:ext cx="2609850" cy="2371725"/>
          </a:xfrm>
          <a:prstGeom prst="rect">
            <a:avLst/>
          </a:prstGeom>
          <a:noFill/>
          <a:ln>
            <a:noFill/>
          </a:ln>
        </p:spPr>
      </p:pic>
      <p:sp>
        <p:nvSpPr>
          <p:cNvPr id="5" name="Прямоугольник 4"/>
          <p:cNvSpPr/>
          <p:nvPr/>
        </p:nvSpPr>
        <p:spPr>
          <a:xfrm>
            <a:off x="3779912" y="3501008"/>
            <a:ext cx="588623" cy="369332"/>
          </a:xfrm>
          <a:prstGeom prst="rect">
            <a:avLst/>
          </a:prstGeom>
        </p:spPr>
        <p:txBody>
          <a:bodyPr wrap="none">
            <a:spAutoFit/>
          </a:bodyPr>
          <a:lstStyle/>
          <a:p>
            <a:r>
              <a:rPr lang="ru-RU" dirty="0"/>
              <a:t>9 м</a:t>
            </a:r>
            <a:r>
              <a:rPr lang="ru-RU" baseline="30000" dirty="0"/>
              <a:t>2</a:t>
            </a:r>
          </a:p>
        </p:txBody>
      </p:sp>
      <p:pic>
        <p:nvPicPr>
          <p:cNvPr id="15" name="Рисунок 14" descr="http://www.f-service.pro/files/sz3.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1268760"/>
            <a:ext cx="2943225" cy="2247900"/>
          </a:xfrm>
          <a:prstGeom prst="rect">
            <a:avLst/>
          </a:prstGeom>
          <a:noFill/>
          <a:ln>
            <a:noFill/>
          </a:ln>
        </p:spPr>
      </p:pic>
      <p:sp>
        <p:nvSpPr>
          <p:cNvPr id="6" name="Прямоугольник 5"/>
          <p:cNvSpPr/>
          <p:nvPr/>
        </p:nvSpPr>
        <p:spPr>
          <a:xfrm>
            <a:off x="6372200" y="3501008"/>
            <a:ext cx="1055097" cy="369332"/>
          </a:xfrm>
          <a:prstGeom prst="rect">
            <a:avLst/>
          </a:prstGeom>
        </p:spPr>
        <p:txBody>
          <a:bodyPr wrap="none">
            <a:spAutoFit/>
          </a:bodyPr>
          <a:lstStyle/>
          <a:p>
            <a:r>
              <a:rPr lang="ru-RU" dirty="0"/>
              <a:t>12–15 м</a:t>
            </a:r>
            <a:r>
              <a:rPr lang="ru-RU" baseline="30000" dirty="0"/>
              <a:t>2</a:t>
            </a:r>
          </a:p>
        </p:txBody>
      </p:sp>
      <p:pic>
        <p:nvPicPr>
          <p:cNvPr id="18" name="Рисунок 17" descr="http://www.f-service.pro/files/sz4.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760" y="4154093"/>
            <a:ext cx="3238706" cy="1644058"/>
          </a:xfrm>
          <a:prstGeom prst="rect">
            <a:avLst/>
          </a:prstGeom>
          <a:noFill/>
          <a:ln>
            <a:noFill/>
          </a:ln>
        </p:spPr>
      </p:pic>
      <p:sp>
        <p:nvSpPr>
          <p:cNvPr id="8" name="Прямоугольник 7"/>
          <p:cNvSpPr/>
          <p:nvPr/>
        </p:nvSpPr>
        <p:spPr>
          <a:xfrm>
            <a:off x="1619672" y="5805264"/>
            <a:ext cx="1055097" cy="369332"/>
          </a:xfrm>
          <a:prstGeom prst="rect">
            <a:avLst/>
          </a:prstGeom>
        </p:spPr>
        <p:txBody>
          <a:bodyPr wrap="none">
            <a:spAutoFit/>
          </a:bodyPr>
          <a:lstStyle/>
          <a:p>
            <a:r>
              <a:rPr lang="ru-RU" dirty="0"/>
              <a:t>18–35 м</a:t>
            </a:r>
            <a:r>
              <a:rPr lang="ru-RU" baseline="30000" dirty="0"/>
              <a:t>2</a:t>
            </a:r>
          </a:p>
        </p:txBody>
      </p:sp>
      <p:sp>
        <p:nvSpPr>
          <p:cNvPr id="14" name="Прямоугольник 13"/>
          <p:cNvSpPr/>
          <p:nvPr/>
        </p:nvSpPr>
        <p:spPr>
          <a:xfrm>
            <a:off x="5796136" y="5805264"/>
            <a:ext cx="1055097" cy="369332"/>
          </a:xfrm>
          <a:prstGeom prst="rect">
            <a:avLst/>
          </a:prstGeom>
        </p:spPr>
        <p:txBody>
          <a:bodyPr wrap="none">
            <a:spAutoFit/>
          </a:bodyPr>
          <a:lstStyle/>
          <a:p>
            <a:r>
              <a:rPr lang="ru-RU" dirty="0"/>
              <a:t>36–54 м</a:t>
            </a:r>
            <a:r>
              <a:rPr lang="ru-RU" baseline="30000" dirty="0"/>
              <a:t>2</a:t>
            </a:r>
          </a:p>
        </p:txBody>
      </p:sp>
    </p:spTree>
    <p:extLst>
      <p:ext uri="{BB962C8B-B14F-4D97-AF65-F5344CB8AC3E}">
        <p14:creationId xmlns:p14="http://schemas.microsoft.com/office/powerpoint/2010/main" val="364906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Заголовок 4"/>
          <p:cNvSpPr>
            <a:spLocks noGrp="1"/>
          </p:cNvSpPr>
          <p:nvPr>
            <p:ph type="title"/>
          </p:nvPr>
        </p:nvSpPr>
        <p:spPr>
          <a:xfrm>
            <a:off x="1547664" y="188640"/>
            <a:ext cx="6552728" cy="634082"/>
          </a:xfrm>
        </p:spPr>
        <p:txBody>
          <a:bodyPr>
            <a:noAutofit/>
          </a:bodyPr>
          <a:lstStyle/>
          <a:p>
            <a:r>
              <a:rPr lang="zh-CN" altLang="en-US" sz="3200" b="1" dirty="0"/>
              <a:t>参加论坛的条件</a:t>
            </a:r>
            <a:endParaRPr lang="ru-RU" sz="3000" b="1"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11</a:t>
            </a:fld>
            <a:endParaRPr lang="ru-RU"/>
          </a:p>
        </p:txBody>
      </p:sp>
      <p:sp>
        <p:nvSpPr>
          <p:cNvPr id="3" name="Дата 2"/>
          <p:cNvSpPr>
            <a:spLocks noGrp="1"/>
          </p:cNvSpPr>
          <p:nvPr>
            <p:ph type="dt" sz="half" idx="10"/>
          </p:nvPr>
        </p:nvSpPr>
        <p:spPr/>
        <p:txBody>
          <a:bodyPr/>
          <a:lstStyle/>
          <a:p>
            <a:fld id="{E4C60609-0076-49D4-BDD5-A684BB00FD6E}" type="datetime1">
              <a:rPr lang="ru-RU" smtClean="0"/>
              <a:pPr/>
              <a:t>01.04.2016</a:t>
            </a:fld>
            <a:endParaRPr lang="ru-RU" dirty="0"/>
          </a:p>
        </p:txBody>
      </p:sp>
      <p:pic>
        <p:nvPicPr>
          <p:cNvPr id="10" name="Picture 3" descr="T:\ЕИКЦ 2014\17. Сайт РИЦ\Создание сайта\Страницы сайта РИЦ\Главная\3 Слайдер\стрелка-синяя.png"/>
          <p:cNvPicPr>
            <a:picLocks noChangeAspect="1" noChangeArrowheads="1"/>
          </p:cNvPicPr>
          <p:nvPr/>
        </p:nvPicPr>
        <p:blipFill>
          <a:blip r:embed="rId4" cstate="print"/>
          <a:srcRect/>
          <a:stretch>
            <a:fillRect/>
          </a:stretch>
        </p:blipFill>
        <p:spPr bwMode="auto">
          <a:xfrm rot="10800000">
            <a:off x="1177330" y="1514564"/>
            <a:ext cx="514350" cy="514350"/>
          </a:xfrm>
          <a:prstGeom prst="rect">
            <a:avLst/>
          </a:prstGeom>
          <a:noFill/>
        </p:spPr>
      </p:pic>
      <p:sp>
        <p:nvSpPr>
          <p:cNvPr id="16" name="Прямоугольник 15"/>
          <p:cNvSpPr/>
          <p:nvPr/>
        </p:nvSpPr>
        <p:spPr>
          <a:xfrm>
            <a:off x="1740185" y="1412776"/>
            <a:ext cx="6504223" cy="3908762"/>
          </a:xfrm>
          <a:prstGeom prst="rect">
            <a:avLst/>
          </a:prstGeom>
        </p:spPr>
        <p:txBody>
          <a:bodyPr wrap="square">
            <a:spAutoFit/>
          </a:bodyPr>
          <a:lstStyle/>
          <a:p>
            <a:pPr>
              <a:lnSpc>
                <a:spcPct val="200000"/>
              </a:lnSpc>
            </a:pPr>
            <a:r>
              <a:rPr lang="zh-CN" altLang="en-US" sz="1600" dirty="0"/>
              <a:t>有意参加论坛和展览请联系</a:t>
            </a:r>
            <a:r>
              <a:rPr lang="ru-RU" sz="1600" dirty="0"/>
              <a:t>:</a:t>
            </a:r>
          </a:p>
          <a:p>
            <a:pPr>
              <a:lnSpc>
                <a:spcPct val="200000"/>
              </a:lnSpc>
            </a:pPr>
            <a:endParaRPr lang="ru-RU" sz="1200" dirty="0"/>
          </a:p>
          <a:p>
            <a:pPr>
              <a:lnSpc>
                <a:spcPct val="200000"/>
              </a:lnSpc>
            </a:pPr>
            <a:r>
              <a:rPr lang="en-US" altLang="zh-CN" sz="1600" dirty="0"/>
              <a:t>Liu Na</a:t>
            </a:r>
          </a:p>
          <a:p>
            <a:pPr>
              <a:lnSpc>
                <a:spcPct val="200000"/>
              </a:lnSpc>
            </a:pPr>
            <a:r>
              <a:rPr lang="en-US" altLang="zh-CN" sz="1600" dirty="0"/>
              <a:t>01065268835</a:t>
            </a:r>
          </a:p>
          <a:p>
            <a:pPr>
              <a:lnSpc>
                <a:spcPct val="200000"/>
              </a:lnSpc>
            </a:pPr>
            <a:r>
              <a:rPr lang="zh-CN" altLang="en-US" sz="1600" dirty="0"/>
              <a:t>地址：北京市东城区东长安街</a:t>
            </a:r>
            <a:r>
              <a:rPr lang="en-US" altLang="zh-CN" sz="1600" dirty="0"/>
              <a:t>10</a:t>
            </a:r>
            <a:r>
              <a:rPr lang="zh-CN" altLang="en-US" sz="1600" dirty="0"/>
              <a:t>号长安大厦</a:t>
            </a:r>
            <a:r>
              <a:rPr lang="en-US" altLang="zh-CN" sz="1600" dirty="0"/>
              <a:t>506</a:t>
            </a:r>
            <a:endParaRPr lang="zh-CN" altLang="en-US" sz="1600" dirty="0"/>
          </a:p>
          <a:p>
            <a:pPr>
              <a:lnSpc>
                <a:spcPct val="200000"/>
              </a:lnSpc>
            </a:pPr>
            <a:r>
              <a:rPr lang="en-US" altLang="zh-CN" sz="1600" dirty="0"/>
              <a:t>Tel</a:t>
            </a:r>
            <a:r>
              <a:rPr lang="zh-CN" altLang="en-US" sz="1600" dirty="0"/>
              <a:t>：</a:t>
            </a:r>
            <a:r>
              <a:rPr lang="en-US" altLang="zh-CN" sz="1600" dirty="0">
                <a:hlinkClick r:id="rId5"/>
              </a:rPr>
              <a:t>+86-10-65267200</a:t>
            </a:r>
            <a:r>
              <a:rPr lang="zh-CN" altLang="en-US" sz="1600" dirty="0"/>
              <a:t>    </a:t>
            </a:r>
            <a:r>
              <a:rPr lang="en-US" altLang="zh-CN" sz="1600" dirty="0"/>
              <a:t>Fax</a:t>
            </a:r>
            <a:r>
              <a:rPr lang="zh-CN" altLang="en-US" sz="1600" dirty="0"/>
              <a:t>：</a:t>
            </a:r>
            <a:r>
              <a:rPr lang="en-US" altLang="zh-CN" sz="1600" dirty="0">
                <a:hlinkClick r:id="rId6"/>
              </a:rPr>
              <a:t>+86-10-65267266</a:t>
            </a:r>
            <a:r>
              <a:rPr lang="zh-CN" altLang="en-US" sz="1600" dirty="0"/>
              <a:t/>
            </a:r>
            <a:br>
              <a:rPr lang="zh-CN" altLang="en-US" sz="1600" dirty="0"/>
            </a:br>
            <a:r>
              <a:rPr lang="en-US" altLang="zh-CN" sz="1600" dirty="0"/>
              <a:t>Email</a:t>
            </a:r>
            <a:r>
              <a:rPr lang="zh-CN" altLang="en-US" sz="1600" dirty="0"/>
              <a:t>：</a:t>
            </a:r>
            <a:r>
              <a:rPr lang="en-US" altLang="zh-CN" sz="1600" dirty="0">
                <a:hlinkClick r:id="rId7"/>
              </a:rPr>
              <a:t>nliu@codafair.org</a:t>
            </a:r>
            <a:r>
              <a:rPr lang="zh-CN" altLang="en-US" sz="1600" dirty="0"/>
              <a:t>  </a:t>
            </a:r>
            <a:r>
              <a:rPr lang="en-US" altLang="zh-CN" sz="1600" dirty="0"/>
              <a:t>Skype</a:t>
            </a:r>
            <a:r>
              <a:rPr lang="zh-CN" altLang="en-US" sz="1600" dirty="0"/>
              <a:t>：</a:t>
            </a:r>
            <a:r>
              <a:rPr lang="en-US" altLang="zh-CN" sz="1600" dirty="0"/>
              <a:t>yayayou1014</a:t>
            </a:r>
            <a:endParaRPr lang="zh-CN" altLang="en-US" sz="1600" dirty="0"/>
          </a:p>
          <a:p>
            <a:endParaRPr lang="ru-RU" sz="1600" dirty="0"/>
          </a:p>
          <a:p>
            <a:endParaRPr lang="ru-RU" sz="1600" dirty="0"/>
          </a:p>
        </p:txBody>
      </p:sp>
    </p:spTree>
    <p:extLst>
      <p:ext uri="{BB962C8B-B14F-4D97-AF65-F5344CB8AC3E}">
        <p14:creationId xmlns:p14="http://schemas.microsoft.com/office/powerpoint/2010/main" val="425400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9" name="Группа 8"/>
          <p:cNvGrpSpPr/>
          <p:nvPr/>
        </p:nvGrpSpPr>
        <p:grpSpPr>
          <a:xfrm>
            <a:off x="1403648" y="551852"/>
            <a:ext cx="6192688" cy="5932040"/>
            <a:chOff x="1214275" y="519063"/>
            <a:chExt cx="6192688" cy="5932040"/>
          </a:xfrm>
        </p:grpSpPr>
        <p:sp>
          <p:nvSpPr>
            <p:cNvPr id="4" name="Блок-схема: подготовка 3"/>
            <p:cNvSpPr/>
            <p:nvPr/>
          </p:nvSpPr>
          <p:spPr>
            <a:xfrm rot="16200000">
              <a:off x="1308596" y="568758"/>
              <a:ext cx="5932040" cy="5832650"/>
            </a:xfrm>
            <a:prstGeom prst="flowChartPreparation">
              <a:avLst/>
            </a:prstGeom>
            <a:solidFill>
              <a:schemeClr val="bg1"/>
            </a:solidFill>
            <a:ln>
              <a:noFill/>
            </a:ln>
            <a:scene3d>
              <a:camera prst="isometricOffAxis1Right"/>
              <a:lightRig rig="threePt" dir="t"/>
            </a:scene3d>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pic>
          <p:nvPicPr>
            <p:cNvPr id="5" name="Picture 4" descr="C:\Users\ovchinnikov\Desktop\ДИЗАЙН\Презентация РИЦ\stripe3.png"/>
            <p:cNvPicPr>
              <a:picLocks noChangeAspect="1" noChangeArrowheads="1"/>
            </p:cNvPicPr>
            <p:nvPr/>
          </p:nvPicPr>
          <p:blipFill>
            <a:blip r:embed="rId4" cstate="print"/>
            <a:srcRect/>
            <a:stretch>
              <a:fillRect/>
            </a:stretch>
          </p:blipFill>
          <p:spPr bwMode="auto">
            <a:xfrm>
              <a:off x="1214275" y="2950096"/>
              <a:ext cx="6192688" cy="1149413"/>
            </a:xfrm>
            <a:prstGeom prst="rect">
              <a:avLst/>
            </a:prstGeom>
            <a:ln>
              <a:noFill/>
            </a:ln>
          </p:spPr>
          <p:style>
            <a:lnRef idx="3">
              <a:schemeClr val="lt1"/>
            </a:lnRef>
            <a:fillRef idx="1">
              <a:schemeClr val="dk1"/>
            </a:fillRef>
            <a:effectRef idx="1">
              <a:schemeClr val="dk1"/>
            </a:effectRef>
            <a:fontRef idx="minor">
              <a:schemeClr val="lt1"/>
            </a:fontRef>
          </p:style>
        </p:pic>
        <p:sp>
          <p:nvSpPr>
            <p:cNvPr id="6" name="Заголовок 1"/>
            <p:cNvSpPr txBox="1">
              <a:spLocks/>
            </p:cNvSpPr>
            <p:nvPr/>
          </p:nvSpPr>
          <p:spPr>
            <a:xfrm>
              <a:off x="1430299" y="3093542"/>
              <a:ext cx="5761038"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effectLst>
                    <a:outerShdw blurRad="38100" dist="38100" dir="2700000" algn="tl">
                      <a:srgbClr val="000000">
                        <a:alpha val="43137"/>
                      </a:srgbClr>
                    </a:outerShdw>
                  </a:effectLst>
                </a:rPr>
                <a:t>谢谢关注</a:t>
              </a:r>
              <a:r>
                <a:rPr lang="ru-RU" b="1" dirty="0">
                  <a:solidFill>
                    <a:schemeClr val="bg1"/>
                  </a:solidFill>
                  <a:effectLst>
                    <a:outerShdw blurRad="38100" dist="38100" dir="2700000" algn="tl">
                      <a:srgbClr val="000000">
                        <a:alpha val="43137"/>
                      </a:srgbClr>
                    </a:outerShdw>
                  </a:effectLst>
                </a:rPr>
                <a:t>!</a:t>
              </a:r>
            </a:p>
          </p:txBody>
        </p:sp>
      </p:grpSp>
      <p:sp>
        <p:nvSpPr>
          <p:cNvPr id="2" name="Номер слайда 1"/>
          <p:cNvSpPr>
            <a:spLocks noGrp="1"/>
          </p:cNvSpPr>
          <p:nvPr>
            <p:ph type="sldNum" sz="quarter" idx="12"/>
          </p:nvPr>
        </p:nvSpPr>
        <p:spPr/>
        <p:txBody>
          <a:bodyPr/>
          <a:lstStyle/>
          <a:p>
            <a:fld id="{B19B0651-EE4F-4900-A07F-96A6BFA9D0F0}" type="slidenum">
              <a:rPr lang="ru-RU" smtClean="0"/>
              <a:pPr/>
              <a:t>12</a:t>
            </a:fld>
            <a:endParaRPr lang="ru-RU"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83968" y="4898777"/>
            <a:ext cx="1082622" cy="9746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55776" y="4293096"/>
            <a:ext cx="4176464" cy="461665"/>
          </a:xfrm>
          <a:prstGeom prst="rect">
            <a:avLst/>
          </a:prstGeom>
          <a:noFill/>
        </p:spPr>
        <p:txBody>
          <a:bodyPr wrap="square" rtlCol="0">
            <a:spAutoFit/>
          </a:bodyPr>
          <a:lstStyle/>
          <a:p>
            <a:pPr algn="ctr"/>
            <a:r>
              <a:rPr lang="en-US" sz="2400" dirty="0">
                <a:hlinkClick r:id="rId6"/>
              </a:rPr>
              <a:t>coda.chinagoabroad.com</a:t>
            </a:r>
            <a:endParaRPr lang="ru-RU" sz="2400" dirty="0"/>
          </a:p>
        </p:txBody>
      </p:sp>
      <p:sp>
        <p:nvSpPr>
          <p:cNvPr id="12" name="TextBox 11"/>
          <p:cNvSpPr txBox="1"/>
          <p:nvPr/>
        </p:nvSpPr>
        <p:spPr>
          <a:xfrm>
            <a:off x="1619672" y="2021939"/>
            <a:ext cx="5472608" cy="830997"/>
          </a:xfrm>
          <a:prstGeom prst="rect">
            <a:avLst/>
          </a:prstGeom>
          <a:noFill/>
        </p:spPr>
        <p:txBody>
          <a:bodyPr wrap="square" rtlCol="0">
            <a:spAutoFit/>
          </a:bodyPr>
          <a:lstStyle/>
          <a:p>
            <a:pPr algn="ctr"/>
            <a:r>
              <a:rPr lang="en-US" sz="2400" b="1" dirty="0"/>
              <a:t>China Overseas Development Association</a:t>
            </a:r>
            <a:endParaRPr lang="ru-RU" sz="2400" b="1" dirty="0"/>
          </a:p>
          <a:p>
            <a:pPr algn="ctr"/>
            <a:r>
              <a:rPr lang="ru-RU" sz="2400" b="1" dirty="0"/>
              <a:t>2016</a:t>
            </a:r>
            <a:r>
              <a:rPr lang="ru-RU" sz="2400" dirty="0"/>
              <a:t> </a:t>
            </a:r>
          </a:p>
        </p:txBody>
      </p:sp>
    </p:spTree>
    <p:extLst>
      <p:ext uri="{BB962C8B-B14F-4D97-AF65-F5344CB8AC3E}">
        <p14:creationId xmlns:p14="http://schemas.microsoft.com/office/powerpoint/2010/main" val="323334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2</a:t>
            </a:fld>
            <a:endParaRPr lang="ru-RU"/>
          </a:p>
        </p:txBody>
      </p:sp>
      <p:sp>
        <p:nvSpPr>
          <p:cNvPr id="10" name="Заголовок 17"/>
          <p:cNvSpPr>
            <a:spLocks noGrp="1"/>
          </p:cNvSpPr>
          <p:nvPr>
            <p:ph type="title"/>
          </p:nvPr>
        </p:nvSpPr>
        <p:spPr>
          <a:xfrm>
            <a:off x="1633665" y="202630"/>
            <a:ext cx="5801838" cy="634082"/>
          </a:xfrm>
        </p:spPr>
        <p:txBody>
          <a:bodyPr>
            <a:normAutofit fontScale="90000"/>
          </a:bodyPr>
          <a:lstStyle/>
          <a:p>
            <a:r>
              <a:rPr lang="zh-CN" altLang="en-US" b="1" dirty="0"/>
              <a:t>活动介绍</a:t>
            </a:r>
            <a:r>
              <a:rPr lang="ru-RU" b="1" dirty="0"/>
              <a:t> </a:t>
            </a:r>
          </a:p>
        </p:txBody>
      </p:sp>
      <p:sp>
        <p:nvSpPr>
          <p:cNvPr id="3" name="Дата 2"/>
          <p:cNvSpPr>
            <a:spLocks noGrp="1"/>
          </p:cNvSpPr>
          <p:nvPr>
            <p:ph type="dt" sz="half" idx="10"/>
          </p:nvPr>
        </p:nvSpPr>
        <p:spPr/>
        <p:txBody>
          <a:bodyPr/>
          <a:lstStyle/>
          <a:p>
            <a:fld id="{219774D3-66E5-4EF2-8A06-984E059BD13A}" type="datetime1">
              <a:rPr lang="ru-RU" smtClean="0"/>
              <a:pPr/>
              <a:t>01.04.2016</a:t>
            </a:fld>
            <a:endParaRPr lang="ru-RU" dirty="0"/>
          </a:p>
        </p:txBody>
      </p:sp>
      <p:pic>
        <p:nvPicPr>
          <p:cNvPr id="30" name="Рисунок 1"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390" y="4189394"/>
            <a:ext cx="892474" cy="7730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РА-new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1149" y="4309366"/>
            <a:ext cx="691622" cy="5091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9"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5354" y="1476749"/>
            <a:ext cx="1280416" cy="52723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3"/>
          <p:cNvSpPr txBox="1">
            <a:spLocks noChangeArrowheads="1"/>
          </p:cNvSpPr>
          <p:nvPr/>
        </p:nvSpPr>
        <p:spPr bwMode="auto">
          <a:xfrm>
            <a:off x="1043608" y="4809184"/>
            <a:ext cx="1440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俄罗斯中小实业支持事务局</a:t>
            </a:r>
            <a:endParaRPr kumimoji="0" lang="ru-RU" altLang="ru-RU" sz="1800" b="0" i="0" u="none" strike="noStrike" cap="none" normalizeH="0" baseline="0" dirty="0">
              <a:ln>
                <a:noFill/>
              </a:ln>
              <a:solidFill>
                <a:schemeClr val="tx1"/>
              </a:solidFill>
              <a:effectLst/>
              <a:cs typeface="Arial" pitchFamily="34" charset="0"/>
            </a:endParaRPr>
          </a:p>
        </p:txBody>
      </p:sp>
      <p:sp>
        <p:nvSpPr>
          <p:cNvPr id="34" name="TextBox 17"/>
          <p:cNvSpPr txBox="1">
            <a:spLocks noChangeArrowheads="1"/>
          </p:cNvSpPr>
          <p:nvPr/>
        </p:nvSpPr>
        <p:spPr bwMode="auto">
          <a:xfrm>
            <a:off x="982369" y="2195572"/>
            <a:ext cx="1501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zh-CN" altLang="en-US" sz="900" b="1" dirty="0">
                <a:solidFill>
                  <a:srgbClr val="808080"/>
                </a:solidFill>
                <a:ea typeface="Times New Roman" pitchFamily="18" charset="0"/>
                <a:cs typeface="Times New Roman" pitchFamily="18" charset="0"/>
              </a:rPr>
              <a:t>俄中友好、和平与发展委员会</a:t>
            </a:r>
            <a:endParaRPr kumimoji="0" lang="ru-RU" altLang="ru-RU" sz="1800" b="0" i="0" u="none" strike="noStrike" cap="none" normalizeH="0" baseline="0" dirty="0">
              <a:ln>
                <a:noFill/>
              </a:ln>
              <a:solidFill>
                <a:schemeClr val="tx1"/>
              </a:solidFill>
              <a:effectLst/>
              <a:cs typeface="Arial" pitchFamily="34" charset="0"/>
            </a:endParaRPr>
          </a:p>
        </p:txBody>
      </p:sp>
      <p:sp>
        <p:nvSpPr>
          <p:cNvPr id="35" name="Прямоугольник 19"/>
          <p:cNvSpPr>
            <a:spLocks noChangeArrowheads="1"/>
          </p:cNvSpPr>
          <p:nvPr/>
        </p:nvSpPr>
        <p:spPr bwMode="auto">
          <a:xfrm>
            <a:off x="3373804" y="908720"/>
            <a:ext cx="3749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ea typeface="Times New Roman" pitchFamily="18" charset="0"/>
                <a:cs typeface="Arial" pitchFamily="34" charset="0"/>
              </a:rPr>
              <a:t>论坛举办方</a:t>
            </a:r>
            <a:r>
              <a:rPr kumimoji="0" lang="ru-RU" altLang="ru-RU" sz="1400" b="1" i="0" u="none" strike="noStrike" cap="none" normalizeH="0" baseline="0" dirty="0">
                <a:ln>
                  <a:noFill/>
                </a:ln>
                <a:solidFill>
                  <a:srgbClr val="000000"/>
                </a:solidFill>
                <a:effectLst/>
                <a:ea typeface="Times New Roman" pitchFamily="18" charset="0"/>
                <a:cs typeface="Arial" pitchFamily="34" charset="0"/>
              </a:rPr>
              <a:t>:</a:t>
            </a:r>
            <a:endParaRPr kumimoji="0" lang="ru-RU" altLang="ru-RU" sz="2000" b="0" i="0" u="none" strike="noStrike" cap="none" normalizeH="0" baseline="0" dirty="0">
              <a:ln>
                <a:noFill/>
              </a:ln>
              <a:solidFill>
                <a:schemeClr val="tx1"/>
              </a:solidFill>
              <a:effectLst/>
              <a:cs typeface="Arial" pitchFamily="34" charset="0"/>
            </a:endParaRPr>
          </a:p>
        </p:txBody>
      </p:sp>
      <p:sp>
        <p:nvSpPr>
          <p:cNvPr id="36" name="Прямоугольник 20"/>
          <p:cNvSpPr>
            <a:spLocks noChangeArrowheads="1"/>
          </p:cNvSpPr>
          <p:nvPr/>
        </p:nvSpPr>
        <p:spPr bwMode="auto">
          <a:xfrm>
            <a:off x="1259632" y="3862627"/>
            <a:ext cx="2282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ea typeface="Times New Roman" pitchFamily="18" charset="0"/>
                <a:cs typeface="Arial" pitchFamily="34" charset="0"/>
              </a:rPr>
              <a:t>论坛举办方</a:t>
            </a:r>
            <a:r>
              <a:rPr kumimoji="0" lang="ru-RU" altLang="ru-RU" sz="1400" b="1" i="0" u="none" strike="noStrike" cap="none" normalizeH="0" baseline="0" dirty="0">
                <a:ln>
                  <a:noFill/>
                </a:ln>
                <a:solidFill>
                  <a:srgbClr val="000000"/>
                </a:solidFill>
                <a:effectLst/>
                <a:ea typeface="Times New Roman" pitchFamily="18" charset="0"/>
                <a:cs typeface="Arial" pitchFamily="34" charset="0"/>
              </a:rPr>
              <a:t>:</a:t>
            </a:r>
            <a:endParaRPr kumimoji="0" lang="ru-RU" altLang="ru-RU" sz="2000" b="0" i="0" u="none" strike="noStrike" cap="none" normalizeH="0" baseline="0" dirty="0">
              <a:ln>
                <a:noFill/>
              </a:ln>
              <a:solidFill>
                <a:schemeClr val="tx1"/>
              </a:solidFill>
              <a:effectLst/>
              <a:cs typeface="Arial" pitchFamily="34" charset="0"/>
            </a:endParaRPr>
          </a:p>
        </p:txBody>
      </p:sp>
      <p:sp>
        <p:nvSpPr>
          <p:cNvPr id="37" name="TextBox 18"/>
          <p:cNvSpPr txBox="1">
            <a:spLocks noChangeArrowheads="1"/>
          </p:cNvSpPr>
          <p:nvPr/>
        </p:nvSpPr>
        <p:spPr bwMode="auto">
          <a:xfrm>
            <a:off x="6085036" y="2177783"/>
            <a:ext cx="1511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俄中双边企业家理事会</a:t>
            </a:r>
            <a:endParaRPr kumimoji="0" lang="ru-RU" altLang="ru-RU" sz="1800" b="0" i="0" u="none" strike="noStrike" cap="none" normalizeH="0" baseline="0" dirty="0">
              <a:ln>
                <a:noFill/>
              </a:ln>
              <a:solidFill>
                <a:schemeClr val="tx1"/>
              </a:solidFill>
              <a:effectLst/>
              <a:cs typeface="Arial" pitchFamily="34" charset="0"/>
            </a:endParaRPr>
          </a:p>
        </p:txBody>
      </p:sp>
      <p:pic>
        <p:nvPicPr>
          <p:cNvPr id="38"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4017" y="4242412"/>
            <a:ext cx="453494" cy="58420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12"/>
          <p:cNvSpPr txBox="1">
            <a:spLocks noChangeArrowheads="1"/>
          </p:cNvSpPr>
          <p:nvPr/>
        </p:nvSpPr>
        <p:spPr bwMode="auto">
          <a:xfrm>
            <a:off x="3923928" y="4809184"/>
            <a:ext cx="1883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俄罗斯联邦经济发展部</a:t>
            </a:r>
            <a:endParaRPr kumimoji="0" lang="ru-RU" altLang="ru-RU" sz="1800" b="0" i="0" u="none" strike="noStrike" cap="none" normalizeH="0" baseline="0" dirty="0">
              <a:ln>
                <a:noFill/>
              </a:ln>
              <a:solidFill>
                <a:schemeClr val="tx1"/>
              </a:solidFill>
              <a:effectLst/>
              <a:cs typeface="Arial" pitchFamily="34" charset="0"/>
            </a:endParaRPr>
          </a:p>
        </p:txBody>
      </p:sp>
      <p:sp>
        <p:nvSpPr>
          <p:cNvPr id="41" name="Прямоугольник 20"/>
          <p:cNvSpPr>
            <a:spLocks noChangeArrowheads="1"/>
          </p:cNvSpPr>
          <p:nvPr/>
        </p:nvSpPr>
        <p:spPr bwMode="auto">
          <a:xfrm>
            <a:off x="3707904" y="3796484"/>
            <a:ext cx="172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ea typeface="Times New Roman" pitchFamily="18" charset="0"/>
                <a:cs typeface="Arial" pitchFamily="34" charset="0"/>
              </a:rPr>
              <a:t>提供支持的单位</a:t>
            </a:r>
            <a:r>
              <a:rPr kumimoji="0" lang="ru-RU" altLang="ru-RU" sz="1400" b="1" i="0" u="none" strike="noStrike" cap="none" normalizeH="0" baseline="0" dirty="0">
                <a:ln>
                  <a:noFill/>
                </a:ln>
                <a:solidFill>
                  <a:srgbClr val="000000"/>
                </a:solidFill>
                <a:effectLst/>
                <a:ea typeface="Times New Roman" pitchFamily="18" charset="0"/>
                <a:cs typeface="Arial" pitchFamily="34" charset="0"/>
              </a:rPr>
              <a:t>:</a:t>
            </a:r>
            <a:endParaRPr kumimoji="0" lang="ru-RU" altLang="ru-RU" sz="2000" b="0" i="0" u="none" strike="noStrike" cap="none" normalizeH="0" baseline="0" dirty="0">
              <a:ln>
                <a:noFill/>
              </a:ln>
              <a:solidFill>
                <a:schemeClr val="tx1"/>
              </a:solidFill>
              <a:effectLst/>
              <a:cs typeface="Arial" pitchFamily="34" charset="0"/>
            </a:endParaRPr>
          </a:p>
        </p:txBody>
      </p:sp>
      <p:sp>
        <p:nvSpPr>
          <p:cNvPr id="43" name="TextBox 16"/>
          <p:cNvSpPr txBox="1">
            <a:spLocks noChangeArrowheads="1"/>
          </p:cNvSpPr>
          <p:nvPr/>
        </p:nvSpPr>
        <p:spPr bwMode="auto">
          <a:xfrm>
            <a:off x="2339752" y="4809184"/>
            <a:ext cx="1803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ru-RU"/>
            </a:defPPr>
            <a:lvl1pPr marR="0" lvl="0" indent="0" fontAlgn="base">
              <a:lnSpc>
                <a:spcPct val="100000"/>
              </a:lnSpc>
              <a:spcBef>
                <a:spcPct val="0"/>
              </a:spcBef>
              <a:spcAft>
                <a:spcPct val="0"/>
              </a:spcAft>
              <a:buClrTx/>
              <a:buSzTx/>
              <a:buFontTx/>
              <a:buNone/>
              <a:tabLst/>
              <a:defRPr kumimoji="0" sz="900" b="1" i="0" u="none" strike="noStrike" cap="none" normalizeH="0" baseline="0">
                <a:ln>
                  <a:noFill/>
                </a:ln>
                <a:solidFill>
                  <a:srgbClr val="808080"/>
                </a:solidFill>
                <a:effectLst/>
                <a:ea typeface="Times New Roman" pitchFamily="18" charset="0"/>
                <a:cs typeface="Times New Roman" pitchFamily="18" charset="0"/>
              </a:defRPr>
            </a:lvl1pPr>
          </a:lstStyle>
          <a:p>
            <a:r>
              <a:rPr lang="zh-CN" altLang="en-US" dirty="0"/>
              <a:t>中国产业海外发展协会</a:t>
            </a:r>
            <a:endParaRPr lang="ru-RU" altLang="ru-RU" dirty="0"/>
          </a:p>
        </p:txBody>
      </p:sp>
      <p:pic>
        <p:nvPicPr>
          <p:cNvPr id="44" name="Picture 3" descr="C:\Users\chernov\Documents\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0453" y="2953131"/>
            <a:ext cx="1311306" cy="30701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Users\chernov\Documents\en_logo Brok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2797" y="2924944"/>
            <a:ext cx="1606754" cy="379804"/>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13"/>
          <p:cNvSpPr txBox="1">
            <a:spLocks noChangeArrowheads="1"/>
          </p:cNvSpPr>
          <p:nvPr/>
        </p:nvSpPr>
        <p:spPr bwMode="auto">
          <a:xfrm>
            <a:off x="1028446" y="3394867"/>
            <a:ext cx="14553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联邦青年事务局</a:t>
            </a:r>
            <a:endParaRPr kumimoji="0" lang="ru-RU" altLang="ru-RU" sz="1800" b="0" i="0" u="none" strike="noStrike" cap="none" normalizeH="0" baseline="0" dirty="0">
              <a:ln>
                <a:noFill/>
              </a:ln>
              <a:solidFill>
                <a:schemeClr val="tx1"/>
              </a:solidFill>
              <a:effectLst/>
              <a:cs typeface="Arial" pitchFamily="34" charset="0"/>
            </a:endParaRPr>
          </a:p>
        </p:txBody>
      </p:sp>
      <p:sp>
        <p:nvSpPr>
          <p:cNvPr id="71" name="TextBox 13"/>
          <p:cNvSpPr txBox="1">
            <a:spLocks noChangeArrowheads="1"/>
          </p:cNvSpPr>
          <p:nvPr/>
        </p:nvSpPr>
        <p:spPr bwMode="auto">
          <a:xfrm>
            <a:off x="3290789" y="3408043"/>
            <a:ext cx="20732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900" b="1" dirty="0">
                <a:solidFill>
                  <a:srgbClr val="808080"/>
                </a:solidFill>
                <a:cs typeface="Times New Roman" pitchFamily="18" charset="0"/>
              </a:rPr>
              <a:t>俄罗斯创新工艺中心联盟</a:t>
            </a:r>
            <a:endParaRPr kumimoji="0" lang="ru-RU" altLang="ru-RU" sz="1800" b="0" i="0" u="none" strike="noStrike" cap="none" normalizeH="0" baseline="0" dirty="0">
              <a:ln>
                <a:noFill/>
              </a:ln>
              <a:solidFill>
                <a:schemeClr val="tx1"/>
              </a:solidFill>
              <a:effectLst/>
              <a:cs typeface="Arial" pitchFamily="34" charset="0"/>
            </a:endParaRPr>
          </a:p>
        </p:txBody>
      </p:sp>
      <p:sp>
        <p:nvSpPr>
          <p:cNvPr id="72" name="Прямоугольник 20"/>
          <p:cNvSpPr>
            <a:spLocks noChangeArrowheads="1"/>
          </p:cNvSpPr>
          <p:nvPr/>
        </p:nvSpPr>
        <p:spPr bwMode="auto">
          <a:xfrm>
            <a:off x="3373804" y="5281463"/>
            <a:ext cx="388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rgbClr val="000000"/>
                </a:solidFill>
                <a:effectLst/>
                <a:ea typeface="Times New Roman" pitchFamily="18" charset="0"/>
                <a:cs typeface="Arial" pitchFamily="34" charset="0"/>
              </a:rPr>
              <a:t>媒体合作伙伴</a:t>
            </a:r>
            <a:r>
              <a:rPr kumimoji="0" lang="ru-RU" altLang="ru-RU" sz="1400" b="1" i="0" u="none" strike="noStrike" cap="none" normalizeH="0" baseline="0" dirty="0">
                <a:ln>
                  <a:noFill/>
                </a:ln>
                <a:solidFill>
                  <a:srgbClr val="000000"/>
                </a:solidFill>
                <a:effectLst/>
                <a:ea typeface="Times New Roman" pitchFamily="18" charset="0"/>
                <a:cs typeface="Arial" pitchFamily="34" charset="0"/>
              </a:rPr>
              <a:t>:</a:t>
            </a:r>
            <a:endParaRPr kumimoji="0" lang="ru-RU" altLang="ru-RU" sz="2000" b="0" i="0" u="none" strike="noStrike" cap="none" normalizeH="0" baseline="0" dirty="0">
              <a:ln>
                <a:noFill/>
              </a:ln>
              <a:solidFill>
                <a:schemeClr val="tx1"/>
              </a:solidFill>
              <a:effectLst/>
              <a:cs typeface="Arial" pitchFamily="34" charset="0"/>
            </a:endParaRPr>
          </a:p>
        </p:txBody>
      </p:sp>
      <p:pic>
        <p:nvPicPr>
          <p:cNvPr id="73" name="Picture 5" descr="C:\Users\chernov\Documents\logo-bg-ru-ru-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4980" y="5519058"/>
            <a:ext cx="1284772" cy="528734"/>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12"/>
          <p:cNvSpPr txBox="1">
            <a:spLocks noChangeArrowheads="1"/>
          </p:cNvSpPr>
          <p:nvPr/>
        </p:nvSpPr>
        <p:spPr bwMode="auto">
          <a:xfrm>
            <a:off x="899592" y="6081901"/>
            <a:ext cx="1883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莫斯科 </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北京</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杂志</a:t>
            </a:r>
            <a:endParaRPr kumimoji="0" lang="ru-RU" altLang="ru-RU" sz="1800" b="0" i="0" u="none" strike="noStrike" cap="none" normalizeH="0" baseline="0" dirty="0">
              <a:ln>
                <a:noFill/>
              </a:ln>
              <a:solidFill>
                <a:schemeClr val="tx1"/>
              </a:solidFill>
              <a:effectLst/>
              <a:cs typeface="Arial" pitchFamily="34" charset="0"/>
            </a:endParaRPr>
          </a:p>
        </p:txBody>
      </p:sp>
      <p:pic>
        <p:nvPicPr>
          <p:cNvPr id="79" name="Picture 2" descr="лого-гут"/>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17623" y="1124744"/>
            <a:ext cx="843836" cy="1193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190126" y="188640"/>
            <a:ext cx="789586" cy="7108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hernov\Desktop\rik-cube_tex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56386" y="5611822"/>
            <a:ext cx="1011558" cy="48295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12"/>
          <p:cNvSpPr txBox="1">
            <a:spLocks noChangeArrowheads="1"/>
          </p:cNvSpPr>
          <p:nvPr/>
        </p:nvSpPr>
        <p:spPr bwMode="auto">
          <a:xfrm>
            <a:off x="2907210" y="6089521"/>
            <a:ext cx="1883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俄罗斯和中国</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杂志</a:t>
            </a:r>
            <a:endParaRPr kumimoji="0" lang="ru-RU" altLang="ru-RU" sz="1800" b="0" i="0" u="none" strike="noStrike" cap="none" normalizeH="0" baseline="0" dirty="0">
              <a:ln>
                <a:noFill/>
              </a:ln>
              <a:solidFill>
                <a:schemeClr val="tx1"/>
              </a:solidFill>
              <a:effectLst/>
              <a:cs typeface="Arial" pitchFamily="34" charset="0"/>
            </a:endParaRPr>
          </a:p>
        </p:txBody>
      </p:sp>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24740" y="1234329"/>
            <a:ext cx="970144" cy="94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17"/>
          <p:cNvSpPr txBox="1">
            <a:spLocks noChangeArrowheads="1"/>
          </p:cNvSpPr>
          <p:nvPr/>
        </p:nvSpPr>
        <p:spPr bwMode="auto">
          <a:xfrm>
            <a:off x="3582821" y="2178333"/>
            <a:ext cx="15652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zh-CN" altLang="en-US" sz="900" b="1" dirty="0">
                <a:solidFill>
                  <a:srgbClr val="808080"/>
                </a:solidFill>
                <a:ea typeface="Times New Roman" pitchFamily="18" charset="0"/>
                <a:cs typeface="Times New Roman" pitchFamily="18" charset="0"/>
              </a:rPr>
              <a:t>俄中友好、和平与发展委员会</a:t>
            </a:r>
            <a:endParaRPr kumimoji="0" lang="ru-RU" altLang="ru-RU" sz="1800" b="0" i="0" u="none" strike="noStrike" cap="none" normalizeH="0" baseline="0" dirty="0">
              <a:ln>
                <a:noFill/>
              </a:ln>
              <a:solidFill>
                <a:schemeClr val="tx1"/>
              </a:solidFill>
              <a:effectLst/>
              <a:cs typeface="Arial" pitchFamily="34" charset="0"/>
            </a:endParaRPr>
          </a:p>
        </p:txBody>
      </p:sp>
      <p:pic>
        <p:nvPicPr>
          <p:cNvPr id="1028" name="Picture 4" descr="T:\ЕИКЦ 2014\2. Международное сотрудничество\Бизнес-миссии\Бизнес-миссии 2016\!!!КНР_2й форум 14-15 апреля 2016\Логотипы\1. RTEDC_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01934" y="5279767"/>
            <a:ext cx="781642" cy="758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hernov\Desktop\str.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0" y="5748065"/>
            <a:ext cx="1401532" cy="26745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12"/>
          <p:cNvSpPr txBox="1">
            <a:spLocks noChangeArrowheads="1"/>
          </p:cNvSpPr>
          <p:nvPr/>
        </p:nvSpPr>
        <p:spPr bwMode="auto">
          <a:xfrm>
            <a:off x="4450597" y="6081901"/>
            <a:ext cx="1883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莫斯科 </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北京</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杂志</a:t>
            </a:r>
            <a:endParaRPr kumimoji="0" lang="ru-RU" altLang="ru-RU" sz="1800" b="0" i="0" u="none" strike="noStrike" cap="none" normalizeH="0" baseline="0" dirty="0">
              <a:ln>
                <a:noFill/>
              </a:ln>
              <a:solidFill>
                <a:schemeClr val="tx1"/>
              </a:solidFill>
              <a:effectLst/>
              <a:cs typeface="Arial" pitchFamily="34" charset="0"/>
            </a:endParaRPr>
          </a:p>
        </p:txBody>
      </p:sp>
      <p:sp>
        <p:nvSpPr>
          <p:cNvPr id="49" name="TextBox 12"/>
          <p:cNvSpPr txBox="1">
            <a:spLocks noChangeArrowheads="1"/>
          </p:cNvSpPr>
          <p:nvPr/>
        </p:nvSpPr>
        <p:spPr bwMode="auto">
          <a:xfrm>
            <a:off x="6243117" y="6089521"/>
            <a:ext cx="21453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zh-CN" altLang="en-US" sz="900" b="1" dirty="0">
                <a:solidFill>
                  <a:srgbClr val="808080"/>
                </a:solidFill>
                <a:ea typeface="Times New Roman" pitchFamily="18" charset="0"/>
                <a:cs typeface="Times New Roman" pitchFamily="18" charset="0"/>
              </a:rPr>
              <a:t>对外贸易和国家经济关系发展委员会</a:t>
            </a:r>
            <a:endParaRPr kumimoji="0" lang="ru-RU" altLang="ru-RU" sz="1800" b="0" i="0" u="none" strike="noStrike" cap="none" normalizeH="0" baseline="0" dirty="0">
              <a:ln>
                <a:noFill/>
              </a:ln>
              <a:solidFill>
                <a:schemeClr val="tx1"/>
              </a:solidFill>
              <a:effectLst/>
              <a:cs typeface="Arial" pitchFamily="34" charset="0"/>
            </a:endParaRPr>
          </a:p>
        </p:txBody>
      </p:sp>
      <p:sp>
        <p:nvSpPr>
          <p:cNvPr id="40" name="TextBox 13"/>
          <p:cNvSpPr txBox="1">
            <a:spLocks noChangeArrowheads="1"/>
          </p:cNvSpPr>
          <p:nvPr/>
        </p:nvSpPr>
        <p:spPr bwMode="auto">
          <a:xfrm>
            <a:off x="5883077" y="3429000"/>
            <a:ext cx="20732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zh-CN" altLang="en-US" sz="900" b="1" dirty="0">
                <a:solidFill>
                  <a:srgbClr val="808080"/>
                </a:solidFill>
                <a:cs typeface="Times New Roman" pitchFamily="18" charset="0"/>
              </a:rPr>
              <a:t>克拉斯诺达尔出口支持协调中心</a:t>
            </a:r>
            <a:endParaRPr lang="ru-RU" altLang="ru-RU" dirty="0"/>
          </a:p>
        </p:txBody>
      </p:sp>
      <p:pic>
        <p:nvPicPr>
          <p:cNvPr id="5" name="Picture 3" descr="T:\ЕИКЦ 2014\2. Международное сотрудничество\Бизнес-миссии\Бизнес-миссии 2016\!!!КНР_2й форум 14-15 апреля 2016\Логотипы\ckpe.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78459" y="2708903"/>
            <a:ext cx="857318" cy="705930"/>
          </a:xfrm>
          <a:prstGeom prst="rect">
            <a:avLst/>
          </a:prstGeom>
          <a:noFill/>
          <a:extLst>
            <a:ext uri="{909E8E84-426E-40DD-AFC4-6F175D3DCCD1}">
              <a14:hiddenFill xmlns:a14="http://schemas.microsoft.com/office/drawing/2010/main">
                <a:solidFill>
                  <a:srgbClr val="FFFFFF"/>
                </a:solidFill>
              </a14:hiddenFill>
            </a:ext>
          </a:extLst>
        </p:spPr>
      </p:pic>
      <p:sp>
        <p:nvSpPr>
          <p:cNvPr id="42" name="Прямоугольник 20"/>
          <p:cNvSpPr>
            <a:spLocks noChangeArrowheads="1"/>
          </p:cNvSpPr>
          <p:nvPr/>
        </p:nvSpPr>
        <p:spPr bwMode="auto">
          <a:xfrm>
            <a:off x="5796136" y="3796483"/>
            <a:ext cx="388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en-US" sz="1400" b="1" dirty="0">
                <a:solidFill>
                  <a:srgbClr val="FF0000"/>
                </a:solidFill>
                <a:ea typeface="Times New Roman" pitchFamily="18" charset="0"/>
                <a:cs typeface="Arial" pitchFamily="34" charset="0"/>
              </a:rPr>
              <a:t>智能合作伙伴</a:t>
            </a:r>
            <a:r>
              <a:rPr kumimoji="0" lang="ru-RU" altLang="ru-RU" sz="1400" b="1" i="0" u="none" strike="noStrike" cap="none" normalizeH="0" baseline="0" dirty="0">
                <a:ln>
                  <a:noFill/>
                </a:ln>
                <a:solidFill>
                  <a:srgbClr val="000000"/>
                </a:solidFill>
                <a:effectLst/>
                <a:ea typeface="Times New Roman" pitchFamily="18" charset="0"/>
                <a:cs typeface="Arial" pitchFamily="34" charset="0"/>
              </a:rPr>
              <a:t>:</a:t>
            </a:r>
            <a:endParaRPr kumimoji="0" lang="ru-RU" altLang="ru-RU" sz="2000" b="0" i="0" u="none" strike="noStrike" cap="none" normalizeH="0" baseline="0" dirty="0">
              <a:ln>
                <a:noFill/>
              </a:ln>
              <a:solidFill>
                <a:schemeClr val="tx1"/>
              </a:solidFill>
              <a:effectLst/>
              <a:cs typeface="Arial" pitchFamily="34" charset="0"/>
            </a:endParaRPr>
          </a:p>
        </p:txBody>
      </p:sp>
      <p:pic>
        <p:nvPicPr>
          <p:cNvPr id="2" name="Picture 2" descr="C:\Users\chernov\Desktop\skolkovo_logo_rus.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13225" y="4149080"/>
            <a:ext cx="967626" cy="61363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12"/>
          <p:cNvSpPr txBox="1">
            <a:spLocks noChangeArrowheads="1"/>
          </p:cNvSpPr>
          <p:nvPr/>
        </p:nvSpPr>
        <p:spPr bwMode="auto">
          <a:xfrm>
            <a:off x="6243117" y="4797152"/>
            <a:ext cx="1883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莫斯科</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斯科尔科沃</a:t>
            </a:r>
            <a:r>
              <a:rPr kumimoji="0" lang="en-US" altLang="zh-CN" sz="900" b="1" i="0" u="none" strike="noStrike" cap="none" normalizeH="0" baseline="0" dirty="0">
                <a:ln>
                  <a:noFill/>
                </a:ln>
                <a:solidFill>
                  <a:srgbClr val="808080"/>
                </a:solidFill>
                <a:effectLst/>
                <a:ea typeface="Times New Roman" pitchFamily="18" charset="0"/>
                <a:cs typeface="Times New Roman" pitchFamily="18" charset="0"/>
              </a:rPr>
              <a:t>》</a:t>
            </a:r>
            <a:r>
              <a:rPr kumimoji="0" lang="zh-CN" altLang="en-US" sz="900" b="1" i="0" u="none" strike="noStrike" cap="none" normalizeH="0" baseline="0" dirty="0">
                <a:ln>
                  <a:noFill/>
                </a:ln>
                <a:solidFill>
                  <a:srgbClr val="808080"/>
                </a:solidFill>
                <a:effectLst/>
                <a:ea typeface="Times New Roman" pitchFamily="18" charset="0"/>
                <a:cs typeface="Times New Roman" pitchFamily="18" charset="0"/>
              </a:rPr>
              <a:t>管理学院</a:t>
            </a:r>
            <a:endParaRPr kumimoji="0" lang="ru-RU" altLang="ru-RU" sz="18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417177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p:cNvSpPr/>
          <p:nvPr/>
        </p:nvSpPr>
        <p:spPr>
          <a:xfrm>
            <a:off x="1068084" y="1412776"/>
            <a:ext cx="7320340" cy="866756"/>
          </a:xfrm>
          <a:prstGeom prst="rect">
            <a:avLst/>
          </a:prstGeom>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r>
              <a:rPr lang="zh-CN" altLang="en-US" sz="2200" b="1" dirty="0"/>
              <a:t>举办地点</a:t>
            </a:r>
            <a:r>
              <a:rPr lang="ru-RU" sz="2200" b="1" dirty="0"/>
              <a:t>:</a:t>
            </a:r>
            <a:r>
              <a:rPr lang="zh-CN" altLang="en-US" sz="2200" b="1" dirty="0"/>
              <a:t>索契</a:t>
            </a:r>
            <a:r>
              <a:rPr lang="en-US" altLang="zh-CN" sz="2200" b="1" dirty="0"/>
              <a:t>2014</a:t>
            </a:r>
            <a:r>
              <a:rPr lang="zh-CN" altLang="en-US" sz="2200" b="1" dirty="0"/>
              <a:t>奥林匹克运动会媒体总中心</a:t>
            </a:r>
            <a:endParaRPr lang="ru-RU" sz="2200" dirty="0"/>
          </a:p>
        </p:txBody>
      </p:sp>
      <p:sp>
        <p:nvSpPr>
          <p:cNvPr id="14" name="Прямоугольник 13"/>
          <p:cNvSpPr/>
          <p:nvPr/>
        </p:nvSpPr>
        <p:spPr>
          <a:xfrm>
            <a:off x="1083212" y="3511302"/>
            <a:ext cx="7305212" cy="2005930"/>
          </a:xfrm>
          <a:prstGeom prst="rect">
            <a:avLst/>
          </a:prstGeom>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r>
              <a:rPr lang="zh-CN" altLang="en-US" sz="2200" b="1" dirty="0"/>
              <a:t>论</a:t>
            </a:r>
            <a:r>
              <a:rPr lang="zh-CN" altLang="en-US" sz="2200" b="1" dirty="0" smtClean="0"/>
              <a:t>坛主旨</a:t>
            </a:r>
            <a:r>
              <a:rPr lang="ru-RU" sz="2200" b="1" dirty="0" smtClean="0"/>
              <a:t>:</a:t>
            </a:r>
            <a:r>
              <a:rPr lang="zh-CN" altLang="en-US" dirty="0"/>
              <a:t>俄罗斯俄和中国界代表直接沟通平台的发展以及为两国中小型企业合作的发展创造有利条件</a:t>
            </a:r>
            <a:endParaRPr lang="ru-RU" sz="2200" dirty="0"/>
          </a:p>
        </p:txBody>
      </p:sp>
      <p:sp>
        <p:nvSpPr>
          <p:cNvPr id="12" name="Прямоугольник 11"/>
          <p:cNvSpPr/>
          <p:nvPr/>
        </p:nvSpPr>
        <p:spPr>
          <a:xfrm>
            <a:off x="1055262" y="2647206"/>
            <a:ext cx="7320340" cy="565770"/>
          </a:xfrm>
          <a:prstGeom prst="rect">
            <a:avLst/>
          </a:prstGeom>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r>
              <a:rPr lang="zh-CN" altLang="en-US" sz="2000" b="1" dirty="0"/>
              <a:t>举办时间</a:t>
            </a:r>
            <a:r>
              <a:rPr lang="ru-RU" sz="2000" b="1" dirty="0"/>
              <a:t>:</a:t>
            </a:r>
            <a:r>
              <a:rPr lang="en-US" altLang="zh-CN" sz="2000" b="1" dirty="0"/>
              <a:t>2016</a:t>
            </a:r>
            <a:r>
              <a:rPr lang="zh-CN" altLang="en-US" sz="2000" b="1" dirty="0"/>
              <a:t>年</a:t>
            </a:r>
            <a:r>
              <a:rPr lang="en-US" altLang="zh-CN" sz="2000" b="1" dirty="0"/>
              <a:t>5</a:t>
            </a:r>
            <a:r>
              <a:rPr lang="zh-CN" altLang="en-US" sz="2000" b="1" dirty="0"/>
              <a:t>月</a:t>
            </a:r>
            <a:r>
              <a:rPr lang="en-US" altLang="zh-CN" sz="2000" b="1" dirty="0"/>
              <a:t>30</a:t>
            </a:r>
            <a:r>
              <a:rPr lang="zh-CN" altLang="en-US" sz="2000" b="1" dirty="0"/>
              <a:t>日</a:t>
            </a:r>
            <a:r>
              <a:rPr lang="en-US" altLang="zh-CN" sz="2000" b="1" dirty="0"/>
              <a:t>-31</a:t>
            </a:r>
            <a:r>
              <a:rPr lang="zh-CN" altLang="en-US" sz="2000" b="1" dirty="0"/>
              <a:t>日</a:t>
            </a:r>
            <a:endParaRPr lang="ru-RU" sz="2000" dirty="0"/>
          </a:p>
        </p:txBody>
      </p:sp>
      <p:sp>
        <p:nvSpPr>
          <p:cNvPr id="10" name="Заголовок 17"/>
          <p:cNvSpPr>
            <a:spLocks noGrp="1"/>
          </p:cNvSpPr>
          <p:nvPr>
            <p:ph type="title"/>
          </p:nvPr>
        </p:nvSpPr>
        <p:spPr>
          <a:xfrm>
            <a:off x="1633665" y="202630"/>
            <a:ext cx="5801838" cy="634082"/>
          </a:xfrm>
        </p:spPr>
        <p:txBody>
          <a:bodyPr>
            <a:normAutofit fontScale="90000"/>
          </a:bodyPr>
          <a:lstStyle/>
          <a:p>
            <a:r>
              <a:rPr lang="zh-CN" altLang="en-US" b="1" dirty="0"/>
              <a:t>活动介绍</a:t>
            </a:r>
            <a:endParaRPr lang="ru-RU" b="1" dirty="0"/>
          </a:p>
        </p:txBody>
      </p:sp>
      <p:sp>
        <p:nvSpPr>
          <p:cNvPr id="3" name="Дата 2"/>
          <p:cNvSpPr>
            <a:spLocks noGrp="1"/>
          </p:cNvSpPr>
          <p:nvPr>
            <p:ph type="dt" sz="half" idx="10"/>
          </p:nvPr>
        </p:nvSpPr>
        <p:spPr/>
        <p:txBody>
          <a:bodyPr/>
          <a:lstStyle/>
          <a:p>
            <a:fld id="{219774D3-66E5-4EF2-8A06-984E059BD13A}" type="datetime1">
              <a:rPr lang="ru-RU" smtClean="0"/>
              <a:pPr/>
              <a:t>01.04.2016</a:t>
            </a:fld>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3</a:t>
            </a:fld>
            <a:endParaRPr lang="ru-RU" dirty="0"/>
          </a:p>
        </p:txBody>
      </p:sp>
      <p:pic>
        <p:nvPicPr>
          <p:cNvPr id="17" name="Picture 2" descr="T:\ЕИКЦ 2014\17. Сайт РИЦ\Создание сайта\Страницы сайта РИЦ\Главная\3 Слайдер\стрелка-красная.png"/>
          <p:cNvPicPr>
            <a:picLocks noChangeAspect="1" noChangeArrowheads="1"/>
          </p:cNvPicPr>
          <p:nvPr/>
        </p:nvPicPr>
        <p:blipFill>
          <a:blip r:embed="rId4" cstate="print"/>
          <a:srcRect/>
          <a:stretch>
            <a:fillRect/>
          </a:stretch>
        </p:blipFill>
        <p:spPr bwMode="auto">
          <a:xfrm>
            <a:off x="579704" y="1618506"/>
            <a:ext cx="514350" cy="514350"/>
          </a:xfrm>
          <a:prstGeom prst="rect">
            <a:avLst/>
          </a:prstGeom>
          <a:noFill/>
        </p:spPr>
      </p:pic>
      <p:pic>
        <p:nvPicPr>
          <p:cNvPr id="18" name="Picture 2" descr="T:\ЕИКЦ 2014\17. Сайт РИЦ\Создание сайта\Страницы сайта РИЦ\Главная\3 Слайдер\стрелка-красная.png"/>
          <p:cNvPicPr>
            <a:picLocks noChangeAspect="1" noChangeArrowheads="1"/>
          </p:cNvPicPr>
          <p:nvPr/>
        </p:nvPicPr>
        <p:blipFill>
          <a:blip r:embed="rId4" cstate="print"/>
          <a:srcRect/>
          <a:stretch>
            <a:fillRect/>
          </a:stretch>
        </p:blipFill>
        <p:spPr bwMode="auto">
          <a:xfrm>
            <a:off x="579704" y="2698626"/>
            <a:ext cx="514350" cy="514350"/>
          </a:xfrm>
          <a:prstGeom prst="rect">
            <a:avLst/>
          </a:prstGeom>
          <a:noFill/>
        </p:spPr>
      </p:pic>
      <p:pic>
        <p:nvPicPr>
          <p:cNvPr id="19" name="Picture 2" descr="T:\ЕИКЦ 2014\17. Сайт РИЦ\Создание сайта\Страницы сайта РИЦ\Главная\3 Слайдер\стрелка-красная.png"/>
          <p:cNvPicPr>
            <a:picLocks noChangeAspect="1" noChangeArrowheads="1"/>
          </p:cNvPicPr>
          <p:nvPr/>
        </p:nvPicPr>
        <p:blipFill>
          <a:blip r:embed="rId4" cstate="print"/>
          <a:srcRect/>
          <a:stretch>
            <a:fillRect/>
          </a:stretch>
        </p:blipFill>
        <p:spPr bwMode="auto">
          <a:xfrm>
            <a:off x="601266" y="3573016"/>
            <a:ext cx="514350" cy="514350"/>
          </a:xfrm>
          <a:prstGeom prst="rect">
            <a:avLst/>
          </a:prstGeom>
          <a:noFill/>
        </p:spPr>
      </p:pic>
    </p:spTree>
    <p:extLst>
      <p:ext uri="{BB962C8B-B14F-4D97-AF65-F5344CB8AC3E}">
        <p14:creationId xmlns:p14="http://schemas.microsoft.com/office/powerpoint/2010/main" val="21990007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4</a:t>
            </a:fld>
            <a:endParaRPr lang="ru-RU">
              <a:solidFill>
                <a:prstClr val="black">
                  <a:tint val="75000"/>
                </a:prstClr>
              </a:solidFill>
            </a:endParaRPr>
          </a:p>
        </p:txBody>
      </p:sp>
      <p:sp>
        <p:nvSpPr>
          <p:cNvPr id="16" name="Заголовок 4"/>
          <p:cNvSpPr txBox="1">
            <a:spLocks/>
          </p:cNvSpPr>
          <p:nvPr/>
        </p:nvSpPr>
        <p:spPr>
          <a:xfrm>
            <a:off x="1763688" y="274638"/>
            <a:ext cx="5688632"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prstClr val="black"/>
                </a:solidFill>
              </a:rPr>
              <a:t>2015</a:t>
            </a:r>
            <a:r>
              <a:rPr lang="zh-CN" altLang="en-US" sz="2400" b="1" dirty="0">
                <a:solidFill>
                  <a:prstClr val="black"/>
                </a:solidFill>
              </a:rPr>
              <a:t>俄中论坛</a:t>
            </a:r>
            <a:r>
              <a:rPr lang="ru-RU" sz="2400" b="1" dirty="0">
                <a:solidFill>
                  <a:prstClr val="black"/>
                </a:solidFill>
              </a:rPr>
              <a:t> </a:t>
            </a:r>
          </a:p>
          <a:p>
            <a:r>
              <a:rPr lang="en-US" altLang="zh-CN" sz="2400" b="1" dirty="0">
                <a:solidFill>
                  <a:prstClr val="black"/>
                </a:solidFill>
              </a:rPr>
              <a:t>2015</a:t>
            </a:r>
            <a:r>
              <a:rPr lang="zh-CN" altLang="en-US" sz="2400" b="1" dirty="0">
                <a:solidFill>
                  <a:prstClr val="black"/>
                </a:solidFill>
              </a:rPr>
              <a:t>年</a:t>
            </a:r>
            <a:r>
              <a:rPr lang="en-US" altLang="zh-CN" sz="2400" b="1" dirty="0">
                <a:solidFill>
                  <a:prstClr val="black"/>
                </a:solidFill>
              </a:rPr>
              <a:t>4</a:t>
            </a:r>
            <a:r>
              <a:rPr lang="zh-CN" altLang="en-US" sz="2400" b="1" dirty="0">
                <a:solidFill>
                  <a:prstClr val="black"/>
                </a:solidFill>
              </a:rPr>
              <a:t>月</a:t>
            </a:r>
            <a:r>
              <a:rPr lang="en-US" altLang="zh-CN" sz="2400" b="1" dirty="0">
                <a:solidFill>
                  <a:prstClr val="black"/>
                </a:solidFill>
              </a:rPr>
              <a:t>21</a:t>
            </a:r>
            <a:r>
              <a:rPr lang="zh-CN" altLang="en-US" sz="2400" b="1" dirty="0">
                <a:solidFill>
                  <a:prstClr val="black"/>
                </a:solidFill>
              </a:rPr>
              <a:t>日</a:t>
            </a:r>
            <a:r>
              <a:rPr lang="en-US" altLang="zh-CN" sz="2400" b="1" dirty="0">
                <a:solidFill>
                  <a:prstClr val="black"/>
                </a:solidFill>
              </a:rPr>
              <a:t>-22</a:t>
            </a:r>
            <a:r>
              <a:rPr lang="zh-CN" altLang="en-US" sz="2400" b="1" dirty="0">
                <a:solidFill>
                  <a:prstClr val="black"/>
                </a:solidFill>
              </a:rPr>
              <a:t>日</a:t>
            </a:r>
            <a:r>
              <a:rPr lang="ru-RU" sz="2400" b="1" dirty="0">
                <a:solidFill>
                  <a:prstClr val="black"/>
                </a:solidFill>
              </a:rPr>
              <a:t>,</a:t>
            </a:r>
            <a:r>
              <a:rPr lang="zh-CN" altLang="en-US" sz="2400" b="1" dirty="0">
                <a:solidFill>
                  <a:prstClr val="black"/>
                </a:solidFill>
              </a:rPr>
              <a:t>北</a:t>
            </a:r>
            <a:r>
              <a:rPr lang="zh-CN" altLang="en-US" sz="2400" b="1" dirty="0" smtClean="0">
                <a:solidFill>
                  <a:prstClr val="black"/>
                </a:solidFill>
              </a:rPr>
              <a:t>京市</a:t>
            </a:r>
            <a:endParaRPr lang="ru-RU" sz="2400" b="1" dirty="0">
              <a:solidFill>
                <a:prstClr val="black"/>
              </a:solidFill>
            </a:endParaRPr>
          </a:p>
        </p:txBody>
      </p:sp>
      <p:sp>
        <p:nvSpPr>
          <p:cNvPr id="5" name="Дата 4"/>
          <p:cNvSpPr>
            <a:spLocks noGrp="1"/>
          </p:cNvSpPr>
          <p:nvPr>
            <p:ph type="dt" sz="half" idx="10"/>
          </p:nvPr>
        </p:nvSpPr>
        <p:spPr/>
        <p:txBody>
          <a:bodyPr/>
          <a:lstStyle/>
          <a:p>
            <a:fld id="{C68FC14D-121E-47AE-B638-E6AA858E4A65}" type="datetime1">
              <a:rPr lang="ru-RU" smtClean="0">
                <a:solidFill>
                  <a:prstClr val="black">
                    <a:tint val="75000"/>
                  </a:prstClr>
                </a:solidFill>
              </a:rPr>
              <a:pPr/>
              <a:t>01.04.2016</a:t>
            </a:fld>
            <a:endParaRPr lang="ru-RU">
              <a:solidFill>
                <a:prstClr val="black">
                  <a:tint val="75000"/>
                </a:prstClr>
              </a:solidFill>
            </a:endParaRPr>
          </a:p>
        </p:txBody>
      </p:sp>
      <p:pic>
        <p:nvPicPr>
          <p:cNvPr id="2050" name="Picture 2" descr="C:\Users\chernov\Desktop\dscn09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11" y="1196755"/>
            <a:ext cx="3434015" cy="18481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ernov\Desktop\dscn09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196752"/>
            <a:ext cx="3399503" cy="1844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hernov\Desktop\dscn09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3150613"/>
            <a:ext cx="3399503" cy="18298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ernov\Desktop\mg02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3211" y="3150614"/>
            <a:ext cx="3434014" cy="18298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800" y="5013452"/>
            <a:ext cx="7121592" cy="646331"/>
          </a:xfrm>
          <a:prstGeom prst="rect">
            <a:avLst/>
          </a:prstGeom>
        </p:spPr>
        <p:txBody>
          <a:bodyPr wrap="square">
            <a:spAutoFit/>
          </a:bodyPr>
          <a:lstStyle/>
          <a:p>
            <a:r>
              <a:rPr lang="zh-CN" altLang="en-US" dirty="0"/>
              <a:t>俄方</a:t>
            </a:r>
            <a:r>
              <a:rPr lang="ru-RU" dirty="0"/>
              <a:t>320</a:t>
            </a:r>
            <a:r>
              <a:rPr lang="zh-CN" altLang="en-US" dirty="0"/>
              <a:t>人参</a:t>
            </a:r>
            <a:r>
              <a:rPr lang="zh-CN" altLang="en-US" dirty="0" smtClean="0"/>
              <a:t>加了论</a:t>
            </a:r>
            <a:r>
              <a:rPr lang="zh-CN" altLang="en-US" dirty="0"/>
              <a:t>坛，其中</a:t>
            </a:r>
            <a:r>
              <a:rPr lang="ru-RU" dirty="0"/>
              <a:t>180</a:t>
            </a:r>
            <a:r>
              <a:rPr lang="zh-CN" altLang="en-US" dirty="0"/>
              <a:t>人是商界代表，</a:t>
            </a:r>
            <a:r>
              <a:rPr lang="ru-RU" dirty="0"/>
              <a:t>38</a:t>
            </a:r>
            <a:r>
              <a:rPr lang="zh-CN" altLang="en-US" dirty="0"/>
              <a:t>人是区域代表；中方有</a:t>
            </a:r>
            <a:r>
              <a:rPr lang="ru-RU" dirty="0"/>
              <a:t>500</a:t>
            </a:r>
            <a:r>
              <a:rPr lang="zh-CN" altLang="en-US" dirty="0"/>
              <a:t>多人参</a:t>
            </a:r>
            <a:r>
              <a:rPr lang="zh-CN" altLang="en-US" dirty="0" smtClean="0"/>
              <a:t>加了论</a:t>
            </a:r>
            <a:r>
              <a:rPr lang="zh-CN" altLang="en-US" dirty="0"/>
              <a:t>坛。</a:t>
            </a:r>
            <a:endParaRPr lang="ru-RU" dirty="0"/>
          </a:p>
        </p:txBody>
      </p:sp>
    </p:spTree>
    <p:extLst>
      <p:ext uri="{BB962C8B-B14F-4D97-AF65-F5344CB8AC3E}">
        <p14:creationId xmlns:p14="http://schemas.microsoft.com/office/powerpoint/2010/main" val="35025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5</a:t>
            </a:fld>
            <a:endParaRPr lang="ru-RU">
              <a:solidFill>
                <a:prstClr val="black">
                  <a:tint val="75000"/>
                </a:prstClr>
              </a:solidFill>
            </a:endParaRPr>
          </a:p>
        </p:txBody>
      </p:sp>
      <p:sp>
        <p:nvSpPr>
          <p:cNvPr id="16" name="Заголовок 4"/>
          <p:cNvSpPr txBox="1">
            <a:spLocks/>
          </p:cNvSpPr>
          <p:nvPr/>
        </p:nvSpPr>
        <p:spPr>
          <a:xfrm>
            <a:off x="1691680" y="5891262"/>
            <a:ext cx="5688632"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solidFill>
                  <a:prstClr val="black"/>
                </a:solidFill>
              </a:rPr>
              <a:t>外观</a:t>
            </a:r>
            <a:endParaRPr lang="ru-RU" sz="2400" dirty="0">
              <a:solidFill>
                <a:prstClr val="black"/>
              </a:solidFill>
            </a:endParaRPr>
          </a:p>
        </p:txBody>
      </p:sp>
      <p:sp>
        <p:nvSpPr>
          <p:cNvPr id="5" name="Дата 4"/>
          <p:cNvSpPr>
            <a:spLocks noGrp="1"/>
          </p:cNvSpPr>
          <p:nvPr>
            <p:ph type="dt" sz="half" idx="10"/>
          </p:nvPr>
        </p:nvSpPr>
        <p:spPr/>
        <p:txBody>
          <a:bodyPr/>
          <a:lstStyle/>
          <a:p>
            <a:fld id="{C68FC14D-121E-47AE-B638-E6AA858E4A65}" type="datetime1">
              <a:rPr lang="ru-RU" smtClean="0">
                <a:solidFill>
                  <a:prstClr val="black">
                    <a:tint val="75000"/>
                  </a:prstClr>
                </a:solidFill>
              </a:rPr>
              <a:pPr/>
              <a:t>01.04.2016</a:t>
            </a:fld>
            <a:endParaRPr lang="ru-RU">
              <a:solidFill>
                <a:prstClr val="black">
                  <a:tint val="75000"/>
                </a:prstClr>
              </a:solidFill>
            </a:endParaRPr>
          </a:p>
        </p:txBody>
      </p:sp>
      <p:sp>
        <p:nvSpPr>
          <p:cNvPr id="8" name="Заголовок 17"/>
          <p:cNvSpPr>
            <a:spLocks noGrp="1"/>
          </p:cNvSpPr>
          <p:nvPr>
            <p:ph type="title"/>
          </p:nvPr>
        </p:nvSpPr>
        <p:spPr>
          <a:xfrm>
            <a:off x="1259632" y="202630"/>
            <a:ext cx="6178695" cy="634082"/>
          </a:xfrm>
        </p:spPr>
        <p:txBody>
          <a:bodyPr>
            <a:noAutofit/>
          </a:bodyPr>
          <a:lstStyle/>
          <a:p>
            <a:r>
              <a:rPr lang="en-US" altLang="zh-CN" sz="2400" b="1" dirty="0"/>
              <a:t>2014</a:t>
            </a:r>
            <a:r>
              <a:rPr lang="zh-CN" altLang="en-US" sz="2400" b="1" dirty="0"/>
              <a:t>奥林匹克运动会总媒体中心</a:t>
            </a:r>
            <a:endParaRPr lang="ru-RU" sz="2400" b="1" dirty="0"/>
          </a:p>
        </p:txBody>
      </p:sp>
      <p:pic>
        <p:nvPicPr>
          <p:cNvPr id="1026" name="Picture 2" descr="C:\Users\chernov\Desktop\1181962950_7695112_10595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212" y="1183018"/>
            <a:ext cx="6929988" cy="462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8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pPr/>
              <a:t>6</a:t>
            </a:fld>
            <a:endParaRPr lang="ru-RU"/>
          </a:p>
        </p:txBody>
      </p:sp>
      <p:sp>
        <p:nvSpPr>
          <p:cNvPr id="2" name="Дата 1"/>
          <p:cNvSpPr>
            <a:spLocks noGrp="1"/>
          </p:cNvSpPr>
          <p:nvPr>
            <p:ph type="dt" sz="half" idx="10"/>
          </p:nvPr>
        </p:nvSpPr>
        <p:spPr/>
        <p:txBody>
          <a:bodyPr/>
          <a:lstStyle/>
          <a:p>
            <a:fld id="{51FFEE84-5FAF-4256-B8A2-8D6A8148D234}" type="datetime1">
              <a:rPr lang="ru-RU" smtClean="0"/>
              <a:pPr/>
              <a:t>01.04.2016</a:t>
            </a:fld>
            <a:endParaRPr lang="ru-RU"/>
          </a:p>
        </p:txBody>
      </p:sp>
      <p:sp>
        <p:nvSpPr>
          <p:cNvPr id="22" name="Заголовок 4"/>
          <p:cNvSpPr>
            <a:spLocks noGrp="1"/>
          </p:cNvSpPr>
          <p:nvPr>
            <p:ph type="title"/>
          </p:nvPr>
        </p:nvSpPr>
        <p:spPr>
          <a:xfrm>
            <a:off x="1259632" y="188640"/>
            <a:ext cx="6552728" cy="634082"/>
          </a:xfrm>
        </p:spPr>
        <p:txBody>
          <a:bodyPr>
            <a:noAutofit/>
          </a:bodyPr>
          <a:lstStyle/>
          <a:p>
            <a:r>
              <a:rPr lang="zh-CN" altLang="en-US" sz="3200" b="1" dirty="0"/>
              <a:t>参加</a:t>
            </a:r>
            <a:r>
              <a:rPr lang="zh-CN" altLang="en-US" sz="3200" b="1" dirty="0" smtClean="0"/>
              <a:t>人住宿安</a:t>
            </a:r>
            <a:r>
              <a:rPr lang="zh-CN" altLang="en-US" sz="3200" b="1" dirty="0"/>
              <a:t>排</a:t>
            </a:r>
            <a:endParaRPr lang="ru-RU" sz="3000" b="1" dirty="0"/>
          </a:p>
        </p:txBody>
      </p:sp>
      <p:sp>
        <p:nvSpPr>
          <p:cNvPr id="26" name="Объект 1"/>
          <p:cNvSpPr>
            <a:spLocks noGrp="1"/>
          </p:cNvSpPr>
          <p:nvPr>
            <p:ph idx="1"/>
          </p:nvPr>
        </p:nvSpPr>
        <p:spPr>
          <a:xfrm>
            <a:off x="1187624" y="1484784"/>
            <a:ext cx="7272808" cy="4464496"/>
          </a:xfrm>
        </p:spPr>
        <p:txBody>
          <a:bodyPr>
            <a:normAutofit fontScale="92500" lnSpcReduction="20000"/>
          </a:bodyPr>
          <a:lstStyle/>
          <a:p>
            <a:pPr marL="0" indent="0">
              <a:buNone/>
            </a:pPr>
            <a:r>
              <a:rPr lang="zh-CN" altLang="en-US" sz="2800" dirty="0"/>
              <a:t>俄罗斯参加人</a:t>
            </a:r>
            <a:r>
              <a:rPr lang="ru-RU" sz="2800" dirty="0"/>
              <a:t>:</a:t>
            </a:r>
            <a:endParaRPr lang="en-US" sz="2800" dirty="0"/>
          </a:p>
          <a:p>
            <a:pPr marL="0" indent="0">
              <a:buNone/>
            </a:pPr>
            <a:endParaRPr lang="ru-RU" sz="2800" dirty="0"/>
          </a:p>
          <a:p>
            <a:pPr>
              <a:buFont typeface="Arial" charset="0"/>
              <a:buChar char="•"/>
            </a:pPr>
            <a:r>
              <a:rPr lang="ru-RU" sz="2800" dirty="0"/>
              <a:t>«</a:t>
            </a:r>
            <a:r>
              <a:rPr lang="en-US" sz="2800" dirty="0"/>
              <a:t>Tulip Inn Omega Sochi» (3</a:t>
            </a:r>
            <a:r>
              <a:rPr lang="ru-RU" sz="2800" dirty="0"/>
              <a:t>*)</a:t>
            </a:r>
          </a:p>
          <a:p>
            <a:pPr marL="0" indent="0">
              <a:buNone/>
            </a:pPr>
            <a:endParaRPr lang="ru-RU" sz="2200" dirty="0"/>
          </a:p>
          <a:p>
            <a:pPr>
              <a:buFont typeface="Arial" charset="0"/>
              <a:buChar char="•"/>
            </a:pPr>
            <a:r>
              <a:rPr lang="ru-RU" sz="2800" dirty="0"/>
              <a:t>«</a:t>
            </a:r>
            <a:r>
              <a:rPr lang="en-US" sz="2800" dirty="0"/>
              <a:t>Radisson </a:t>
            </a:r>
            <a:r>
              <a:rPr lang="en-US" sz="2800" dirty="0" err="1"/>
              <a:t>Blu</a:t>
            </a:r>
            <a:r>
              <a:rPr lang="en-US" sz="2800" dirty="0"/>
              <a:t> Resort &amp; Congress Centre, Sochi»</a:t>
            </a:r>
            <a:r>
              <a:rPr lang="ru-RU" sz="2800" dirty="0"/>
              <a:t> </a:t>
            </a:r>
            <a:r>
              <a:rPr lang="en-US" sz="2800" dirty="0"/>
              <a:t>(5</a:t>
            </a:r>
            <a:r>
              <a:rPr lang="ru-RU" sz="2800" dirty="0"/>
              <a:t>*)</a:t>
            </a:r>
          </a:p>
          <a:p>
            <a:pPr marL="0" indent="0">
              <a:buNone/>
            </a:pPr>
            <a:r>
              <a:rPr lang="ru-RU" sz="2200" dirty="0"/>
              <a:t>       </a:t>
            </a:r>
          </a:p>
          <a:p>
            <a:pPr marL="0" indent="0">
              <a:buNone/>
            </a:pPr>
            <a:r>
              <a:rPr lang="zh-CN" altLang="en-US" sz="2800" dirty="0"/>
              <a:t>中国参加人</a:t>
            </a:r>
            <a:r>
              <a:rPr lang="ru-RU" sz="2800" dirty="0"/>
              <a:t>:</a:t>
            </a:r>
            <a:endParaRPr lang="en-US" sz="2800" dirty="0"/>
          </a:p>
          <a:p>
            <a:pPr marL="0" indent="0">
              <a:buNone/>
            </a:pPr>
            <a:endParaRPr lang="ru-RU" sz="2800" dirty="0"/>
          </a:p>
          <a:p>
            <a:pPr>
              <a:buFont typeface="Arial" charset="0"/>
              <a:buChar char="•"/>
            </a:pPr>
            <a:r>
              <a:rPr lang="ru-RU" sz="2800" dirty="0"/>
              <a:t>«</a:t>
            </a:r>
            <a:r>
              <a:rPr lang="en-US" sz="2800" dirty="0"/>
              <a:t>Radisson </a:t>
            </a:r>
            <a:r>
              <a:rPr lang="en-US" sz="2800" dirty="0" err="1"/>
              <a:t>Blu</a:t>
            </a:r>
            <a:r>
              <a:rPr lang="en-US" sz="2800" dirty="0"/>
              <a:t> Resort &amp; Congress Centre, Sochi» </a:t>
            </a:r>
            <a:endParaRPr lang="ru-RU" sz="2800" dirty="0"/>
          </a:p>
          <a:p>
            <a:pPr>
              <a:buNone/>
            </a:pPr>
            <a:r>
              <a:rPr lang="ru-RU" sz="2800" dirty="0"/>
              <a:t>     </a:t>
            </a:r>
            <a:r>
              <a:rPr lang="en-US" sz="2800" dirty="0"/>
              <a:t>(5</a:t>
            </a:r>
            <a:r>
              <a:rPr lang="ru-RU" sz="2800" dirty="0"/>
              <a:t>*)</a:t>
            </a:r>
          </a:p>
          <a:p>
            <a:pPr marL="0" indent="0">
              <a:buNone/>
            </a:pPr>
            <a:endParaRPr lang="ru-RU" sz="2800" dirty="0"/>
          </a:p>
        </p:txBody>
      </p:sp>
      <p:pic>
        <p:nvPicPr>
          <p:cNvPr id="27" name="Picture 2" descr="T:\ЕИКЦ 2014\17. Сайт РИЦ\Создание сайта\Страницы сайта РИЦ\Главная\3 Слайдер\стрелка-красная.png"/>
          <p:cNvPicPr>
            <a:picLocks noChangeAspect="1" noChangeArrowheads="1"/>
          </p:cNvPicPr>
          <p:nvPr/>
        </p:nvPicPr>
        <p:blipFill>
          <a:blip r:embed="rId4" cstate="print"/>
          <a:srcRect/>
          <a:stretch>
            <a:fillRect/>
          </a:stretch>
        </p:blipFill>
        <p:spPr bwMode="auto">
          <a:xfrm>
            <a:off x="755576" y="3933056"/>
            <a:ext cx="514350" cy="514350"/>
          </a:xfrm>
          <a:prstGeom prst="rect">
            <a:avLst/>
          </a:prstGeom>
          <a:noFill/>
        </p:spPr>
      </p:pic>
      <p:pic>
        <p:nvPicPr>
          <p:cNvPr id="28" name="Picture 3" descr="T:\ЕИКЦ 2014\17. Сайт РИЦ\Создание сайта\Страницы сайта РИЦ\Главная\3 Слайдер\стрелка-синяя.png"/>
          <p:cNvPicPr>
            <a:picLocks noChangeAspect="1" noChangeArrowheads="1"/>
          </p:cNvPicPr>
          <p:nvPr/>
        </p:nvPicPr>
        <p:blipFill>
          <a:blip r:embed="rId5" cstate="print"/>
          <a:srcRect/>
          <a:stretch>
            <a:fillRect/>
          </a:stretch>
        </p:blipFill>
        <p:spPr bwMode="auto">
          <a:xfrm rot="10800000">
            <a:off x="755576" y="1412776"/>
            <a:ext cx="514350" cy="514350"/>
          </a:xfrm>
          <a:prstGeom prst="rect">
            <a:avLst/>
          </a:prstGeom>
          <a:noFill/>
        </p:spPr>
      </p:pic>
    </p:spTree>
    <p:extLst>
      <p:ext uri="{BB962C8B-B14F-4D97-AF65-F5344CB8AC3E}">
        <p14:creationId xmlns:p14="http://schemas.microsoft.com/office/powerpoint/2010/main" val="143043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p:nvPr/>
        </p:nvSpPr>
        <p:spPr>
          <a:xfrm>
            <a:off x="827584" y="2058188"/>
            <a:ext cx="7632848" cy="578724"/>
          </a:xfrm>
          <a:prstGeom prst="rect">
            <a:avLst/>
          </a:prstGeom>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2800" dirty="0"/>
              <a:t>论坛计划</a:t>
            </a:r>
            <a:endParaRPr lang="ru-RU" sz="2800"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7</a:t>
            </a:fld>
            <a:endParaRPr lang="ru-RU"/>
          </a:p>
        </p:txBody>
      </p:sp>
      <p:sp>
        <p:nvSpPr>
          <p:cNvPr id="10" name="Заголовок 17"/>
          <p:cNvSpPr>
            <a:spLocks noGrp="1"/>
          </p:cNvSpPr>
          <p:nvPr>
            <p:ph type="title"/>
          </p:nvPr>
        </p:nvSpPr>
        <p:spPr>
          <a:xfrm>
            <a:off x="1633665" y="167957"/>
            <a:ext cx="5801838" cy="634082"/>
          </a:xfrm>
        </p:spPr>
        <p:txBody>
          <a:bodyPr>
            <a:normAutofit fontScale="90000"/>
          </a:bodyPr>
          <a:lstStyle/>
          <a:p>
            <a:r>
              <a:rPr lang="zh-CN" altLang="en-US" b="1" dirty="0"/>
              <a:t>论坛构架</a:t>
            </a:r>
            <a:endParaRPr lang="ru-RU" b="1" dirty="0"/>
          </a:p>
        </p:txBody>
      </p:sp>
      <p:sp>
        <p:nvSpPr>
          <p:cNvPr id="2" name="Дата 1"/>
          <p:cNvSpPr>
            <a:spLocks noGrp="1"/>
          </p:cNvSpPr>
          <p:nvPr>
            <p:ph type="dt" sz="half" idx="10"/>
          </p:nvPr>
        </p:nvSpPr>
        <p:spPr/>
        <p:txBody>
          <a:bodyPr/>
          <a:lstStyle/>
          <a:p>
            <a:fld id="{51FFEE84-5FAF-4256-B8A2-8D6A8148D234}" type="datetime1">
              <a:rPr lang="ru-RU" smtClean="0"/>
              <a:pPr/>
              <a:t>01.04.2016</a:t>
            </a:fld>
            <a:endParaRPr lang="ru-RU"/>
          </a:p>
        </p:txBody>
      </p:sp>
      <p:sp>
        <p:nvSpPr>
          <p:cNvPr id="19" name="Прямоугольник 18"/>
          <p:cNvSpPr/>
          <p:nvPr/>
        </p:nvSpPr>
        <p:spPr>
          <a:xfrm>
            <a:off x="755576" y="3573016"/>
            <a:ext cx="7632848" cy="549400"/>
          </a:xfrm>
          <a:prstGeom prst="rect">
            <a:avLst/>
          </a:prstGeom>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2800" dirty="0"/>
              <a:t>展览计划</a:t>
            </a:r>
            <a:endParaRPr lang="ru-RU" sz="2800" dirty="0"/>
          </a:p>
        </p:txBody>
      </p:sp>
      <p:sp>
        <p:nvSpPr>
          <p:cNvPr id="21" name="Прямоугольник 20"/>
          <p:cNvSpPr/>
          <p:nvPr/>
        </p:nvSpPr>
        <p:spPr>
          <a:xfrm>
            <a:off x="899592" y="4149080"/>
            <a:ext cx="7099482" cy="1754326"/>
          </a:xfrm>
          <a:prstGeom prst="rect">
            <a:avLst/>
          </a:prstGeom>
        </p:spPr>
        <p:txBody>
          <a:bodyPr wrap="square">
            <a:spAutoFit/>
          </a:bodyPr>
          <a:lstStyle/>
          <a:p>
            <a:pPr marL="285750" indent="-285750">
              <a:lnSpc>
                <a:spcPct val="150000"/>
              </a:lnSpc>
              <a:buFont typeface="Arial" pitchFamily="34" charset="0"/>
              <a:buChar char="•"/>
            </a:pPr>
            <a:r>
              <a:rPr lang="zh-CN" altLang="en-US" dirty="0"/>
              <a:t>总面积大约</a:t>
            </a:r>
            <a:r>
              <a:rPr lang="en-US" altLang="zh-CN" dirty="0"/>
              <a:t>5000</a:t>
            </a:r>
            <a:r>
              <a:rPr lang="zh-CN" altLang="en-US" dirty="0"/>
              <a:t>平方米</a:t>
            </a:r>
            <a:r>
              <a:rPr lang="ru-RU" dirty="0"/>
              <a:t>;</a:t>
            </a:r>
          </a:p>
          <a:p>
            <a:pPr marL="285750" indent="-285750">
              <a:lnSpc>
                <a:spcPct val="150000"/>
              </a:lnSpc>
              <a:buFont typeface="Arial" pitchFamily="34" charset="0"/>
              <a:buChar char="•"/>
            </a:pPr>
            <a:r>
              <a:rPr lang="zh-CN" altLang="en-US" dirty="0"/>
              <a:t>展台面积</a:t>
            </a:r>
            <a:r>
              <a:rPr lang="en-US" altLang="zh-CN" dirty="0"/>
              <a:t>1900</a:t>
            </a:r>
            <a:r>
              <a:rPr lang="zh-CN" altLang="en-US" dirty="0"/>
              <a:t>平方米</a:t>
            </a:r>
            <a:r>
              <a:rPr lang="ru-RU" dirty="0"/>
              <a:t>;</a:t>
            </a:r>
          </a:p>
          <a:p>
            <a:pPr marL="285750" indent="-285750">
              <a:lnSpc>
                <a:spcPct val="150000"/>
              </a:lnSpc>
              <a:buFont typeface="Arial" pitchFamily="34" charset="0"/>
              <a:buChar char="•"/>
            </a:pPr>
            <a:r>
              <a:rPr lang="en-US" altLang="zh-CN" dirty="0"/>
              <a:t>4</a:t>
            </a:r>
            <a:r>
              <a:rPr lang="zh-CN" altLang="en-US" dirty="0"/>
              <a:t>平方米和</a:t>
            </a:r>
            <a:r>
              <a:rPr lang="en-US" altLang="zh-CN" dirty="0"/>
              <a:t>4</a:t>
            </a:r>
            <a:r>
              <a:rPr lang="zh-CN" altLang="en-US" dirty="0"/>
              <a:t>平米以上的展台</a:t>
            </a:r>
            <a:r>
              <a:rPr lang="ru-RU" dirty="0"/>
              <a:t>;</a:t>
            </a:r>
          </a:p>
          <a:p>
            <a:pPr marL="285750" indent="-285750">
              <a:lnSpc>
                <a:spcPct val="150000"/>
              </a:lnSpc>
              <a:buFont typeface="Arial" pitchFamily="34" charset="0"/>
              <a:buChar char="•"/>
            </a:pPr>
            <a:r>
              <a:rPr lang="zh-CN" altLang="en-US" dirty="0"/>
              <a:t>展台规划</a:t>
            </a:r>
            <a:r>
              <a:rPr lang="ru-RU" dirty="0"/>
              <a:t> —</a:t>
            </a:r>
            <a:r>
              <a:rPr lang="zh-CN" altLang="en-US" dirty="0"/>
              <a:t>区域展台，俄罗斯公司展台和中国公司展台。</a:t>
            </a:r>
            <a:endParaRPr lang="ru-RU" dirty="0"/>
          </a:p>
        </p:txBody>
      </p:sp>
      <p:sp>
        <p:nvSpPr>
          <p:cNvPr id="7" name="Прямоугольник 6"/>
          <p:cNvSpPr/>
          <p:nvPr/>
        </p:nvSpPr>
        <p:spPr>
          <a:xfrm>
            <a:off x="928902" y="2771636"/>
            <a:ext cx="7315505" cy="646331"/>
          </a:xfrm>
          <a:prstGeom prst="rect">
            <a:avLst/>
          </a:prstGeom>
        </p:spPr>
        <p:txBody>
          <a:bodyPr wrap="square">
            <a:spAutoFit/>
          </a:bodyPr>
          <a:lstStyle/>
          <a:p>
            <a:pPr marL="285750" indent="-285750">
              <a:buFont typeface="Arial" charset="0"/>
              <a:buChar char="•"/>
            </a:pPr>
            <a:r>
              <a:rPr lang="zh-CN" altLang="en-US" dirty="0"/>
              <a:t>全体会议</a:t>
            </a:r>
            <a:r>
              <a:rPr lang="ru-RU" dirty="0"/>
              <a:t> + </a:t>
            </a:r>
            <a:r>
              <a:rPr lang="zh-CN" altLang="en-US" dirty="0"/>
              <a:t>圆桌会议</a:t>
            </a:r>
            <a:r>
              <a:rPr lang="ru-RU" dirty="0"/>
              <a:t> (</a:t>
            </a:r>
            <a:r>
              <a:rPr lang="zh-CN" altLang="en-US" dirty="0"/>
              <a:t>同时在</a:t>
            </a:r>
            <a:r>
              <a:rPr lang="en-US" altLang="zh-CN" dirty="0"/>
              <a:t>5</a:t>
            </a:r>
            <a:r>
              <a:rPr lang="zh-CN" altLang="en-US" dirty="0"/>
              <a:t>个会议室举行</a:t>
            </a:r>
            <a:r>
              <a:rPr lang="ru-RU" dirty="0"/>
              <a:t>);</a:t>
            </a:r>
          </a:p>
          <a:p>
            <a:pPr marL="285750" indent="-285750">
              <a:buFont typeface="Arial" charset="0"/>
              <a:buChar char="•"/>
            </a:pPr>
            <a:r>
              <a:rPr lang="zh-CN" altLang="en-US" dirty="0"/>
              <a:t>俄罗斯和中国各派出代表主持圆桌会议</a:t>
            </a:r>
            <a:endParaRPr lang="ru-RU" dirty="0"/>
          </a:p>
        </p:txBody>
      </p:sp>
      <p:sp>
        <p:nvSpPr>
          <p:cNvPr id="12" name="Прямоугольник 11"/>
          <p:cNvSpPr/>
          <p:nvPr/>
        </p:nvSpPr>
        <p:spPr>
          <a:xfrm>
            <a:off x="893383" y="980728"/>
            <a:ext cx="7315505" cy="923330"/>
          </a:xfrm>
          <a:prstGeom prst="rect">
            <a:avLst/>
          </a:prstGeom>
        </p:spPr>
        <p:txBody>
          <a:bodyPr wrap="square">
            <a:spAutoFit/>
          </a:bodyPr>
          <a:lstStyle/>
          <a:p>
            <a:pPr marL="285750" indent="-285750">
              <a:buFont typeface="Arial" charset="0"/>
              <a:buChar char="•"/>
            </a:pPr>
            <a:r>
              <a:rPr lang="zh-CN" altLang="en-US" dirty="0"/>
              <a:t>俄方参加人数</a:t>
            </a:r>
            <a:r>
              <a:rPr lang="ru-RU" dirty="0"/>
              <a:t> — 500 </a:t>
            </a:r>
            <a:r>
              <a:rPr lang="zh-CN" altLang="en-US" dirty="0"/>
              <a:t>人</a:t>
            </a:r>
            <a:r>
              <a:rPr lang="ru-RU" dirty="0"/>
              <a:t>;</a:t>
            </a:r>
          </a:p>
          <a:p>
            <a:endParaRPr lang="ru-RU" dirty="0"/>
          </a:p>
          <a:p>
            <a:pPr marL="285750" indent="-285750">
              <a:buFont typeface="Arial" charset="0"/>
              <a:buChar char="•"/>
            </a:pPr>
            <a:r>
              <a:rPr lang="zh-CN" altLang="en-US" dirty="0"/>
              <a:t>中方参加人数</a:t>
            </a:r>
            <a:r>
              <a:rPr lang="ru-RU" dirty="0"/>
              <a:t> — 300</a:t>
            </a:r>
            <a:r>
              <a:rPr lang="zh-CN" altLang="en-US" dirty="0" smtClean="0"/>
              <a:t>人</a:t>
            </a:r>
            <a:r>
              <a:rPr lang="zh-CN" altLang="en-US" dirty="0"/>
              <a:t>。</a:t>
            </a:r>
            <a:endParaRPr lang="ru-RU" dirty="0"/>
          </a:p>
        </p:txBody>
      </p:sp>
    </p:spTree>
    <p:extLst>
      <p:ext uri="{BB962C8B-B14F-4D97-AF65-F5344CB8AC3E}">
        <p14:creationId xmlns:p14="http://schemas.microsoft.com/office/powerpoint/2010/main" val="48349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a:xfrm>
            <a:off x="6553200" y="6356350"/>
            <a:ext cx="2133600" cy="365125"/>
          </a:xfrm>
        </p:spPr>
        <p:txBody>
          <a:bodyPr/>
          <a:lstStyle/>
          <a:p>
            <a:fld id="{B19B0651-EE4F-4900-A07F-96A6BFA9D0F0}" type="slidenum">
              <a:rPr lang="ru-RU" smtClean="0"/>
              <a:pPr/>
              <a:t>8</a:t>
            </a:fld>
            <a:endParaRPr lang="ru-RU"/>
          </a:p>
        </p:txBody>
      </p:sp>
      <p:sp>
        <p:nvSpPr>
          <p:cNvPr id="8" name="Заголовок 17"/>
          <p:cNvSpPr>
            <a:spLocks noGrp="1"/>
          </p:cNvSpPr>
          <p:nvPr>
            <p:ph type="title"/>
          </p:nvPr>
        </p:nvSpPr>
        <p:spPr>
          <a:xfrm>
            <a:off x="1633665" y="202630"/>
            <a:ext cx="5801838" cy="634082"/>
          </a:xfrm>
        </p:spPr>
        <p:txBody>
          <a:bodyPr>
            <a:noAutofit/>
          </a:bodyPr>
          <a:lstStyle/>
          <a:p>
            <a:r>
              <a:rPr lang="zh-CN" altLang="en-US" sz="2800" b="1" dirty="0"/>
              <a:t>论坛日程</a:t>
            </a:r>
            <a:r>
              <a:rPr lang="ru-RU" sz="2800" b="1" dirty="0"/>
              <a:t> </a:t>
            </a:r>
            <a:br>
              <a:rPr lang="ru-RU" sz="2800" b="1" dirty="0"/>
            </a:br>
            <a:r>
              <a:rPr lang="en-US" altLang="zh-CN" sz="2000" b="1" dirty="0"/>
              <a:t>5</a:t>
            </a:r>
            <a:r>
              <a:rPr lang="zh-CN" altLang="en-US" sz="2000" b="1" dirty="0"/>
              <a:t>月</a:t>
            </a:r>
            <a:r>
              <a:rPr lang="en-US" altLang="zh-CN" sz="2000" b="1" dirty="0"/>
              <a:t>30</a:t>
            </a:r>
            <a:r>
              <a:rPr lang="zh-CN" altLang="en-US" sz="2000" b="1" dirty="0"/>
              <a:t>日</a:t>
            </a:r>
            <a:endParaRPr lang="ru-RU" sz="2000" dirty="0">
              <a:solidFill>
                <a:srgbClr val="FF0000"/>
              </a:solidFill>
            </a:endParaRPr>
          </a:p>
        </p:txBody>
      </p:sp>
      <p:sp>
        <p:nvSpPr>
          <p:cNvPr id="9" name="Дата 2"/>
          <p:cNvSpPr>
            <a:spLocks noGrp="1"/>
          </p:cNvSpPr>
          <p:nvPr>
            <p:ph type="dt" sz="half" idx="10"/>
          </p:nvPr>
        </p:nvSpPr>
        <p:spPr>
          <a:xfrm>
            <a:off x="457200" y="6356350"/>
            <a:ext cx="2133600" cy="365125"/>
          </a:xfrm>
        </p:spPr>
        <p:txBody>
          <a:bodyPr/>
          <a:lstStyle/>
          <a:p>
            <a:fld id="{219774D3-66E5-4EF2-8A06-984E059BD13A}" type="datetime1">
              <a:rPr lang="ru-RU" smtClean="0"/>
              <a:pPr/>
              <a:t>01.04.2016</a:t>
            </a:fld>
            <a:endParaRPr lang="ru-RU" dirty="0"/>
          </a:p>
        </p:txBody>
      </p:sp>
      <p:sp>
        <p:nvSpPr>
          <p:cNvPr id="11" name="Объект 1"/>
          <p:cNvSpPr>
            <a:spLocks noGrp="1"/>
          </p:cNvSpPr>
          <p:nvPr>
            <p:ph idx="1"/>
          </p:nvPr>
        </p:nvSpPr>
        <p:spPr>
          <a:xfrm>
            <a:off x="611560" y="980728"/>
            <a:ext cx="7920880" cy="5760640"/>
          </a:xfrm>
        </p:spPr>
        <p:txBody>
          <a:bodyPr>
            <a:normAutofit fontScale="55000" lnSpcReduction="20000"/>
          </a:bodyPr>
          <a:lstStyle/>
          <a:p>
            <a:endParaRPr lang="ru-RU" dirty="0"/>
          </a:p>
          <a:p>
            <a:pPr marL="0" indent="0" algn="ctr">
              <a:buNone/>
            </a:pPr>
            <a:r>
              <a:rPr lang="ru-RU" dirty="0"/>
              <a:t>10.00 –12.00	</a:t>
            </a:r>
            <a:r>
              <a:rPr lang="zh-CN" altLang="en-US" b="1" dirty="0"/>
              <a:t>论坛开幕式，全体会议</a:t>
            </a:r>
            <a:r>
              <a:rPr lang="ru-RU" b="1" dirty="0"/>
              <a:t> </a:t>
            </a:r>
            <a:r>
              <a:rPr lang="ru-RU" dirty="0"/>
              <a:t>«</a:t>
            </a:r>
            <a:r>
              <a:rPr lang="zh-CN" altLang="en-US" dirty="0"/>
              <a:t>俄罗斯和中国</a:t>
            </a:r>
            <a:r>
              <a:rPr lang="ru-RU" dirty="0"/>
              <a:t> –</a:t>
            </a:r>
            <a:r>
              <a:rPr lang="zh-CN" altLang="en-US" dirty="0"/>
              <a:t>今天和明天</a:t>
            </a:r>
            <a:r>
              <a:rPr lang="ru-RU" dirty="0"/>
              <a:t>: </a:t>
            </a:r>
            <a:r>
              <a:rPr lang="zh-CN" altLang="en-US" dirty="0"/>
              <a:t>中小             实业的伟大丝绸之路</a:t>
            </a:r>
            <a:r>
              <a:rPr lang="ru-RU" dirty="0"/>
              <a:t>» </a:t>
            </a:r>
          </a:p>
          <a:p>
            <a:pPr marL="0" indent="0">
              <a:buNone/>
            </a:pPr>
            <a:r>
              <a:rPr lang="ru-RU" dirty="0"/>
              <a:t>                                         </a:t>
            </a:r>
            <a:r>
              <a:rPr lang="en-US" dirty="0"/>
              <a:t>                                  </a:t>
            </a:r>
            <a:r>
              <a:rPr lang="ru-RU" dirty="0"/>
              <a:t> (</a:t>
            </a:r>
            <a:r>
              <a:rPr lang="zh-CN" altLang="en-US" dirty="0"/>
              <a:t>第</a:t>
            </a:r>
            <a:r>
              <a:rPr lang="ru-RU" dirty="0"/>
              <a:t>1</a:t>
            </a:r>
            <a:r>
              <a:rPr lang="zh-CN" altLang="en-US" dirty="0"/>
              <a:t>部分</a:t>
            </a:r>
            <a:r>
              <a:rPr lang="ru-RU" dirty="0"/>
              <a:t>)</a:t>
            </a:r>
          </a:p>
          <a:p>
            <a:pPr marL="0" indent="0">
              <a:buNone/>
            </a:pPr>
            <a:endParaRPr lang="ru-RU" b="1" dirty="0"/>
          </a:p>
          <a:p>
            <a:pPr marL="0" indent="0">
              <a:buNone/>
            </a:pPr>
            <a:r>
              <a:rPr lang="ru-RU" dirty="0"/>
              <a:t>12.00 –13.00	</a:t>
            </a:r>
            <a:r>
              <a:rPr lang="zh-CN" altLang="en-US" dirty="0"/>
              <a:t>展览开幕和参观展览</a:t>
            </a:r>
            <a:r>
              <a:rPr lang="ru-RU" dirty="0"/>
              <a:t>, </a:t>
            </a:r>
            <a:r>
              <a:rPr lang="zh-CN" altLang="en-US" dirty="0"/>
              <a:t>媒体采访</a:t>
            </a:r>
            <a:r>
              <a:rPr lang="ru-RU" dirty="0"/>
              <a:t> </a:t>
            </a:r>
          </a:p>
          <a:p>
            <a:pPr marL="0" indent="0">
              <a:buNone/>
            </a:pPr>
            <a:r>
              <a:rPr lang="ru-RU" dirty="0"/>
              <a:t> </a:t>
            </a:r>
          </a:p>
          <a:p>
            <a:pPr marL="0" indent="0">
              <a:buNone/>
            </a:pPr>
            <a:r>
              <a:rPr lang="ru-RU" dirty="0"/>
              <a:t>13.00 –14.00	</a:t>
            </a:r>
            <a:r>
              <a:rPr lang="zh-CN" altLang="en-US" b="1" dirty="0"/>
              <a:t>午餐</a:t>
            </a:r>
            <a:endParaRPr lang="ru-RU" b="1" dirty="0"/>
          </a:p>
          <a:p>
            <a:pPr marL="0" indent="0">
              <a:buNone/>
            </a:pPr>
            <a:endParaRPr lang="ru-RU" dirty="0"/>
          </a:p>
          <a:p>
            <a:pPr marL="0" indent="0">
              <a:buNone/>
            </a:pPr>
            <a:r>
              <a:rPr lang="ru-RU" dirty="0"/>
              <a:t>14.00 –18.00	</a:t>
            </a:r>
            <a:r>
              <a:rPr lang="ru-RU" dirty="0" smtClean="0"/>
              <a:t>В2В</a:t>
            </a:r>
            <a:r>
              <a:rPr lang="zh-CN" altLang="en-US" dirty="0" smtClean="0"/>
              <a:t>、</a:t>
            </a:r>
            <a:r>
              <a:rPr lang="ru-RU" dirty="0" smtClean="0"/>
              <a:t> </a:t>
            </a:r>
            <a:r>
              <a:rPr lang="en-US" dirty="0"/>
              <a:t>B</a:t>
            </a:r>
            <a:r>
              <a:rPr lang="ru-RU" dirty="0"/>
              <a:t>2</a:t>
            </a:r>
            <a:r>
              <a:rPr lang="en-US" dirty="0"/>
              <a:t>G</a:t>
            </a:r>
            <a:r>
              <a:rPr lang="zh-CN" altLang="en-US" dirty="0"/>
              <a:t>见面会和洽谈会</a:t>
            </a:r>
            <a:endParaRPr lang="ru-RU" dirty="0"/>
          </a:p>
          <a:p>
            <a:pPr marL="0" indent="0">
              <a:buNone/>
            </a:pPr>
            <a:endParaRPr lang="ru-RU" dirty="0"/>
          </a:p>
          <a:p>
            <a:pPr marL="0" indent="0" algn="ctr">
              <a:buNone/>
            </a:pPr>
            <a:r>
              <a:rPr lang="ru-RU" dirty="0"/>
              <a:t>14.00 –16.00</a:t>
            </a:r>
            <a:r>
              <a:rPr lang="en-US" dirty="0"/>
              <a:t>           </a:t>
            </a:r>
            <a:r>
              <a:rPr lang="zh-CN" altLang="en-US" dirty="0"/>
              <a:t>圆桌会议</a:t>
            </a:r>
            <a:r>
              <a:rPr lang="ru-RU" dirty="0"/>
              <a:t> № 1  «</a:t>
            </a:r>
            <a:r>
              <a:rPr lang="zh-CN" altLang="en-US" dirty="0"/>
              <a:t>中小型企业发展与支持制度</a:t>
            </a:r>
            <a:r>
              <a:rPr lang="ru-RU" dirty="0"/>
              <a:t> —</a:t>
            </a:r>
            <a:r>
              <a:rPr lang="zh-CN" altLang="en-US" dirty="0"/>
              <a:t>在哪里以及如何获得资金？ </a:t>
            </a:r>
            <a:r>
              <a:rPr lang="ru-RU" dirty="0"/>
              <a:t>»</a:t>
            </a:r>
          </a:p>
          <a:p>
            <a:pPr marL="0" indent="0">
              <a:buNone/>
            </a:pPr>
            <a:r>
              <a:rPr lang="ru-RU" dirty="0"/>
              <a:t>		</a:t>
            </a:r>
            <a:r>
              <a:rPr lang="zh-CN" altLang="en-US" dirty="0"/>
              <a:t>圆桌会议</a:t>
            </a:r>
            <a:r>
              <a:rPr lang="ru-RU" dirty="0"/>
              <a:t> № 2  «</a:t>
            </a:r>
            <a:r>
              <a:rPr lang="zh-CN" altLang="en-US" dirty="0"/>
              <a:t>保护企业家权益</a:t>
            </a:r>
            <a:r>
              <a:rPr lang="ru-RU" dirty="0"/>
              <a:t>»   </a:t>
            </a:r>
          </a:p>
          <a:p>
            <a:pPr marL="0" indent="0">
              <a:buNone/>
            </a:pPr>
            <a:r>
              <a:rPr lang="ru-RU" dirty="0"/>
              <a:t>		</a:t>
            </a:r>
            <a:r>
              <a:rPr lang="zh-CN" altLang="en-US" dirty="0"/>
              <a:t>圆桌会议</a:t>
            </a:r>
            <a:r>
              <a:rPr lang="ru-RU" dirty="0"/>
              <a:t> № 3  «</a:t>
            </a:r>
            <a:r>
              <a:rPr lang="zh-CN" altLang="en-US" dirty="0"/>
              <a:t>俄中贸易的未来</a:t>
            </a:r>
            <a:r>
              <a:rPr lang="ru-RU" dirty="0"/>
              <a:t>:</a:t>
            </a:r>
            <a:r>
              <a:rPr lang="zh-CN" altLang="en-US" dirty="0"/>
              <a:t>创新</a:t>
            </a:r>
            <a:r>
              <a:rPr lang="ru-RU" dirty="0"/>
              <a:t>,</a:t>
            </a:r>
            <a:r>
              <a:rPr lang="zh-CN" altLang="en-US" dirty="0"/>
              <a:t>技术和增长模式</a:t>
            </a:r>
            <a:r>
              <a:rPr lang="ru-RU" dirty="0"/>
              <a:t> »   </a:t>
            </a:r>
          </a:p>
          <a:p>
            <a:pPr marL="0" indent="0" algn="ctr">
              <a:buNone/>
            </a:pPr>
            <a:r>
              <a:rPr lang="ru-RU" dirty="0"/>
              <a:t>		</a:t>
            </a:r>
            <a:r>
              <a:rPr lang="zh-CN" altLang="en-US" dirty="0"/>
              <a:t>圆桌会议</a:t>
            </a:r>
            <a:r>
              <a:rPr lang="ru-RU" dirty="0"/>
              <a:t> № 4 «</a:t>
            </a:r>
            <a:r>
              <a:rPr lang="zh-CN" altLang="en-US" dirty="0"/>
              <a:t>在“丝绸之路经济带</a:t>
            </a:r>
            <a:r>
              <a:rPr lang="zh-CN" altLang="en-US" dirty="0" smtClean="0"/>
              <a:t>”倡议的</a:t>
            </a:r>
            <a:r>
              <a:rPr lang="zh-CN" altLang="en-US" dirty="0"/>
              <a:t>框架下中国大众传媒和俄罗斯大众传媒的合作</a:t>
            </a:r>
            <a:r>
              <a:rPr lang="ru-RU" dirty="0"/>
              <a:t>»</a:t>
            </a:r>
          </a:p>
          <a:p>
            <a:pPr marL="0" indent="0">
              <a:buNone/>
            </a:pPr>
            <a:r>
              <a:rPr lang="ru-RU" dirty="0"/>
              <a:t>		</a:t>
            </a:r>
            <a:r>
              <a:rPr lang="zh-CN" altLang="en-US" dirty="0"/>
              <a:t>圆桌会议</a:t>
            </a:r>
            <a:r>
              <a:rPr lang="ru-RU" dirty="0"/>
              <a:t> № 5  «</a:t>
            </a:r>
            <a:r>
              <a:rPr lang="zh-CN" altLang="en-US" dirty="0"/>
              <a:t>俄中区域合作的发展</a:t>
            </a:r>
            <a:r>
              <a:rPr lang="ru-RU" dirty="0"/>
              <a:t>:</a:t>
            </a:r>
            <a:r>
              <a:rPr lang="zh-CN" altLang="en-US" dirty="0"/>
              <a:t>潜在和可能性</a:t>
            </a:r>
            <a:r>
              <a:rPr lang="ru-RU" dirty="0"/>
              <a:t>»</a:t>
            </a:r>
          </a:p>
          <a:p>
            <a:pPr marL="0" indent="0">
              <a:buNone/>
            </a:pPr>
            <a:endParaRPr lang="ru-RU" dirty="0"/>
          </a:p>
          <a:p>
            <a:pPr marL="0" indent="0">
              <a:buNone/>
            </a:pPr>
            <a:r>
              <a:rPr lang="ru-RU" dirty="0"/>
              <a:t>16.00 –18.00	</a:t>
            </a:r>
            <a:r>
              <a:rPr lang="zh-CN" altLang="en-US" b="1" dirty="0"/>
              <a:t>全体会议</a:t>
            </a:r>
            <a:r>
              <a:rPr lang="ru-RU" b="1" dirty="0"/>
              <a:t> </a:t>
            </a:r>
            <a:r>
              <a:rPr lang="ru-RU" dirty="0"/>
              <a:t>«</a:t>
            </a:r>
            <a:r>
              <a:rPr lang="zh-CN" altLang="en-US" dirty="0"/>
              <a:t>展示地区投资潜力和俄罗斯公司</a:t>
            </a:r>
            <a:r>
              <a:rPr lang="ru-RU" dirty="0"/>
              <a:t>»  </a:t>
            </a:r>
          </a:p>
        </p:txBody>
      </p:sp>
    </p:spTree>
    <p:extLst>
      <p:ext uri="{BB962C8B-B14F-4D97-AF65-F5344CB8AC3E}">
        <p14:creationId xmlns:p14="http://schemas.microsoft.com/office/powerpoint/2010/main" val="203417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a:xfrm>
            <a:off x="6553200" y="6356350"/>
            <a:ext cx="2133600" cy="365125"/>
          </a:xfrm>
        </p:spPr>
        <p:txBody>
          <a:bodyPr/>
          <a:lstStyle/>
          <a:p>
            <a:fld id="{B19B0651-EE4F-4900-A07F-96A6BFA9D0F0}" type="slidenum">
              <a:rPr lang="ru-RU" smtClean="0"/>
              <a:pPr/>
              <a:t>9</a:t>
            </a:fld>
            <a:endParaRPr lang="ru-RU"/>
          </a:p>
        </p:txBody>
      </p:sp>
      <p:sp>
        <p:nvSpPr>
          <p:cNvPr id="9" name="Заголовок 17"/>
          <p:cNvSpPr>
            <a:spLocks noGrp="1"/>
          </p:cNvSpPr>
          <p:nvPr>
            <p:ph type="title"/>
          </p:nvPr>
        </p:nvSpPr>
        <p:spPr>
          <a:xfrm>
            <a:off x="1633665" y="202630"/>
            <a:ext cx="5801838" cy="634082"/>
          </a:xfrm>
        </p:spPr>
        <p:txBody>
          <a:bodyPr>
            <a:noAutofit/>
          </a:bodyPr>
          <a:lstStyle/>
          <a:p>
            <a:r>
              <a:rPr lang="zh-CN" altLang="en-US" sz="2800" b="1" dirty="0"/>
              <a:t>论坛日程</a:t>
            </a:r>
            <a:r>
              <a:rPr lang="ru-RU" sz="2800" b="1" dirty="0"/>
              <a:t> </a:t>
            </a:r>
            <a:br>
              <a:rPr lang="ru-RU" sz="2800" b="1" dirty="0"/>
            </a:br>
            <a:r>
              <a:rPr lang="en-US" altLang="zh-CN" sz="2000" b="1" dirty="0"/>
              <a:t>5</a:t>
            </a:r>
            <a:r>
              <a:rPr lang="zh-CN" altLang="en-US" sz="2000" b="1" dirty="0"/>
              <a:t>月</a:t>
            </a:r>
            <a:r>
              <a:rPr lang="en-US" altLang="zh-CN" sz="2000" b="1" dirty="0"/>
              <a:t>31</a:t>
            </a:r>
            <a:r>
              <a:rPr lang="zh-CN" altLang="en-US" sz="2000" b="1" dirty="0"/>
              <a:t>日</a:t>
            </a:r>
            <a:endParaRPr lang="ru-RU" sz="2000" dirty="0">
              <a:solidFill>
                <a:srgbClr val="FF0000"/>
              </a:solidFill>
            </a:endParaRPr>
          </a:p>
        </p:txBody>
      </p:sp>
      <p:sp>
        <p:nvSpPr>
          <p:cNvPr id="11" name="Дата 2"/>
          <p:cNvSpPr>
            <a:spLocks noGrp="1"/>
          </p:cNvSpPr>
          <p:nvPr>
            <p:ph type="dt" sz="half" idx="10"/>
          </p:nvPr>
        </p:nvSpPr>
        <p:spPr>
          <a:xfrm>
            <a:off x="457200" y="6356350"/>
            <a:ext cx="2133600" cy="365125"/>
          </a:xfrm>
        </p:spPr>
        <p:txBody>
          <a:bodyPr/>
          <a:lstStyle/>
          <a:p>
            <a:fld id="{219774D3-66E5-4EF2-8A06-984E059BD13A}" type="datetime1">
              <a:rPr lang="ru-RU" smtClean="0"/>
              <a:pPr/>
              <a:t>01.04.2016</a:t>
            </a:fld>
            <a:endParaRPr lang="ru-RU" dirty="0"/>
          </a:p>
        </p:txBody>
      </p:sp>
      <p:sp>
        <p:nvSpPr>
          <p:cNvPr id="12" name="Объект 1"/>
          <p:cNvSpPr>
            <a:spLocks noGrp="1"/>
          </p:cNvSpPr>
          <p:nvPr>
            <p:ph idx="1"/>
          </p:nvPr>
        </p:nvSpPr>
        <p:spPr>
          <a:xfrm>
            <a:off x="539552" y="908720"/>
            <a:ext cx="8064896" cy="5832648"/>
          </a:xfrm>
        </p:spPr>
        <p:txBody>
          <a:bodyPr>
            <a:normAutofit fontScale="40000" lnSpcReduction="20000"/>
          </a:bodyPr>
          <a:lstStyle/>
          <a:p>
            <a:pPr marL="0" indent="0">
              <a:buNone/>
            </a:pPr>
            <a:endParaRPr lang="ru-RU" dirty="0"/>
          </a:p>
          <a:p>
            <a:pPr marL="0" indent="0" algn="r">
              <a:buNone/>
            </a:pPr>
            <a:r>
              <a:rPr lang="ru-RU" sz="4000" dirty="0"/>
              <a:t>10.00 –11.00	</a:t>
            </a:r>
            <a:r>
              <a:rPr lang="zh-CN" altLang="en-US" sz="4000" b="1" dirty="0"/>
              <a:t>全体会议</a:t>
            </a:r>
            <a:r>
              <a:rPr lang="ru-RU" sz="4000" dirty="0"/>
              <a:t>  «</a:t>
            </a:r>
            <a:r>
              <a:rPr lang="zh-CN" altLang="en-US" sz="4000" dirty="0"/>
              <a:t>俄罗斯和中国</a:t>
            </a:r>
            <a:r>
              <a:rPr lang="ru-RU" sz="4000" dirty="0"/>
              <a:t> –</a:t>
            </a:r>
            <a:r>
              <a:rPr lang="zh-CN" altLang="en-US" sz="4000" dirty="0"/>
              <a:t>今天和明天</a:t>
            </a:r>
            <a:r>
              <a:rPr lang="ru-RU" sz="4000" dirty="0"/>
              <a:t>:</a:t>
            </a:r>
            <a:r>
              <a:rPr lang="zh-CN" altLang="en-US" sz="4000" dirty="0"/>
              <a:t>中小型实业的伟大丝绸之路</a:t>
            </a:r>
            <a:r>
              <a:rPr lang="ru-RU" sz="4000" dirty="0"/>
              <a:t>» (</a:t>
            </a:r>
            <a:r>
              <a:rPr lang="zh-CN" altLang="en-US" sz="4000" dirty="0"/>
              <a:t>第</a:t>
            </a:r>
            <a:r>
              <a:rPr lang="ru-RU" sz="4000" dirty="0"/>
              <a:t>2</a:t>
            </a:r>
            <a:r>
              <a:rPr lang="zh-CN" altLang="en-US" sz="4000" dirty="0"/>
              <a:t>部分</a:t>
            </a:r>
            <a:r>
              <a:rPr lang="ru-RU" sz="4000" dirty="0"/>
              <a:t>)</a:t>
            </a:r>
          </a:p>
          <a:p>
            <a:pPr marL="0" indent="0">
              <a:buNone/>
            </a:pPr>
            <a:r>
              <a:rPr lang="ru-RU" sz="4000" dirty="0"/>
              <a:t>		</a:t>
            </a:r>
          </a:p>
          <a:p>
            <a:pPr marL="0" indent="0">
              <a:buNone/>
            </a:pPr>
            <a:r>
              <a:rPr lang="ru-RU" sz="4000" dirty="0"/>
              <a:t>11.00 –13.00 	</a:t>
            </a:r>
            <a:r>
              <a:rPr lang="zh-CN" altLang="en-US" sz="4000" dirty="0"/>
              <a:t>圆桌会议</a:t>
            </a:r>
            <a:r>
              <a:rPr lang="ru-RU" sz="4000" dirty="0"/>
              <a:t>№ 6 «</a:t>
            </a:r>
            <a:r>
              <a:rPr lang="zh-CN" altLang="en-US" sz="4000" dirty="0"/>
              <a:t>俄罗斯和中国在旅游领域的合作</a:t>
            </a:r>
            <a:r>
              <a:rPr lang="ru-RU" sz="4000" dirty="0"/>
              <a:t>» 			</a:t>
            </a:r>
            <a:endParaRPr lang="en-US" sz="4000" dirty="0"/>
          </a:p>
          <a:p>
            <a:pPr marL="0" indent="0">
              <a:buNone/>
            </a:pPr>
            <a:r>
              <a:rPr lang="en-US" altLang="zh-CN" sz="4000" dirty="0"/>
              <a:t>                                        </a:t>
            </a:r>
            <a:r>
              <a:rPr lang="zh-CN" altLang="en-US" sz="4000" dirty="0"/>
              <a:t>圆桌会议</a:t>
            </a:r>
            <a:r>
              <a:rPr lang="ru-RU" sz="4000" dirty="0"/>
              <a:t> № 7 «</a:t>
            </a:r>
            <a:r>
              <a:rPr lang="zh-CN" altLang="en-US" sz="4000" dirty="0"/>
              <a:t>生态农业领域的俄中合作</a:t>
            </a:r>
            <a:r>
              <a:rPr lang="ru-RU" sz="4000" dirty="0"/>
              <a:t>»</a:t>
            </a:r>
            <a:endParaRPr lang="en-US" sz="4000" dirty="0"/>
          </a:p>
          <a:p>
            <a:pPr marL="0" indent="0">
              <a:buNone/>
            </a:pPr>
            <a:r>
              <a:rPr lang="en-US" sz="4000" dirty="0"/>
              <a:t>		</a:t>
            </a:r>
            <a:r>
              <a:rPr lang="zh-CN" altLang="en-US" sz="4000" dirty="0"/>
              <a:t>圆桌会议</a:t>
            </a:r>
            <a:r>
              <a:rPr lang="ru-RU" sz="4000" dirty="0"/>
              <a:t> № 8 «</a:t>
            </a:r>
            <a:r>
              <a:rPr lang="zh-CN" altLang="en-US" sz="4000" dirty="0"/>
              <a:t>新浪潮</a:t>
            </a:r>
            <a:r>
              <a:rPr lang="ru-RU" sz="4000" dirty="0"/>
              <a:t>,</a:t>
            </a:r>
            <a:r>
              <a:rPr lang="zh-CN" altLang="en-US" sz="4000" dirty="0"/>
              <a:t>革命即将到来</a:t>
            </a:r>
            <a:r>
              <a:rPr lang="ru-RU" sz="4000" dirty="0"/>
              <a:t>— </a:t>
            </a:r>
            <a:r>
              <a:rPr lang="zh-CN" altLang="en-US" sz="4000" dirty="0"/>
              <a:t>国际工业网络的发展前景</a:t>
            </a:r>
            <a:r>
              <a:rPr lang="ru-RU" sz="4000" dirty="0"/>
              <a:t>» </a:t>
            </a:r>
          </a:p>
          <a:p>
            <a:pPr marL="0" indent="0">
              <a:buNone/>
            </a:pPr>
            <a:r>
              <a:rPr lang="ru-RU" sz="4000" dirty="0"/>
              <a:t>		</a:t>
            </a:r>
            <a:r>
              <a:rPr lang="zh-CN" altLang="en-US" sz="4000" dirty="0"/>
              <a:t>圆桌会议</a:t>
            </a:r>
            <a:r>
              <a:rPr lang="ru-RU" sz="4000" dirty="0"/>
              <a:t> № 9 «</a:t>
            </a:r>
            <a:r>
              <a:rPr lang="zh-CN" altLang="en-US" sz="4000" dirty="0"/>
              <a:t>中式广告</a:t>
            </a:r>
            <a:r>
              <a:rPr lang="ru-RU" sz="4000" dirty="0"/>
              <a:t>, </a:t>
            </a:r>
            <a:r>
              <a:rPr lang="zh-CN" altLang="en-US" sz="4000" dirty="0"/>
              <a:t>俄式广告</a:t>
            </a:r>
            <a:r>
              <a:rPr lang="ru-RU" sz="4000" dirty="0"/>
              <a:t>,</a:t>
            </a:r>
            <a:r>
              <a:rPr lang="zh-CN" altLang="en-US" sz="4000" dirty="0"/>
              <a:t>特点和细微差别</a:t>
            </a:r>
            <a:r>
              <a:rPr lang="ru-RU" sz="4000" dirty="0"/>
              <a:t> » 		</a:t>
            </a:r>
            <a:r>
              <a:rPr lang="en-US" sz="4000" dirty="0"/>
              <a:t>                    </a:t>
            </a:r>
            <a:r>
              <a:rPr lang="zh-CN" altLang="en-US" sz="4000" dirty="0"/>
              <a:t>圆桌会议</a:t>
            </a:r>
            <a:r>
              <a:rPr lang="ru-RU" sz="4000" dirty="0"/>
              <a:t> № 10 «</a:t>
            </a:r>
            <a:r>
              <a:rPr lang="zh-CN" altLang="en-US" sz="4000" dirty="0"/>
              <a:t>教育联合项目</a:t>
            </a:r>
            <a:r>
              <a:rPr lang="ru-RU" sz="4000" dirty="0"/>
              <a:t>»</a:t>
            </a:r>
          </a:p>
          <a:p>
            <a:pPr marL="0" indent="0">
              <a:buNone/>
            </a:pPr>
            <a:endParaRPr lang="ru-RU" sz="4000" dirty="0"/>
          </a:p>
          <a:p>
            <a:pPr marL="0" indent="0">
              <a:buNone/>
            </a:pPr>
            <a:r>
              <a:rPr lang="ru-RU" sz="4000" dirty="0"/>
              <a:t>13.00 –14.00	</a:t>
            </a:r>
            <a:r>
              <a:rPr lang="zh-CN" altLang="en-US" sz="4000" b="1" dirty="0"/>
              <a:t>午餐</a:t>
            </a:r>
            <a:endParaRPr lang="ru-RU" sz="4000" b="1" dirty="0"/>
          </a:p>
          <a:p>
            <a:pPr marL="0" indent="0">
              <a:buNone/>
            </a:pPr>
            <a:endParaRPr lang="ru-RU" sz="4000" dirty="0"/>
          </a:p>
          <a:p>
            <a:pPr marL="0" indent="0">
              <a:buNone/>
            </a:pPr>
            <a:r>
              <a:rPr lang="ru-RU" sz="4000" dirty="0"/>
              <a:t>14.00 –16.00	</a:t>
            </a:r>
            <a:r>
              <a:rPr lang="zh-CN" altLang="en-US" sz="4000" dirty="0"/>
              <a:t>圆桌会议</a:t>
            </a:r>
            <a:r>
              <a:rPr lang="ru-RU" sz="4000" dirty="0"/>
              <a:t> № 11 «</a:t>
            </a:r>
            <a:r>
              <a:rPr lang="zh-CN" altLang="en-US" sz="4000" dirty="0"/>
              <a:t>和中国的合作从何开始？</a:t>
            </a:r>
            <a:r>
              <a:rPr lang="ru-RU" sz="4000" dirty="0"/>
              <a:t>»  </a:t>
            </a:r>
          </a:p>
          <a:p>
            <a:pPr marL="0" indent="0" algn="ctr">
              <a:buNone/>
            </a:pPr>
            <a:r>
              <a:rPr lang="ru-RU" sz="4000" dirty="0"/>
              <a:t>		</a:t>
            </a:r>
            <a:r>
              <a:rPr lang="zh-CN" altLang="en-US" sz="4000" dirty="0"/>
              <a:t>圆桌会议</a:t>
            </a:r>
            <a:r>
              <a:rPr lang="ru-RU" sz="4000" dirty="0"/>
              <a:t> № 12 «</a:t>
            </a:r>
            <a:r>
              <a:rPr lang="zh-CN" altLang="en-US" sz="4000" dirty="0"/>
              <a:t>从北京到索契</a:t>
            </a:r>
            <a:r>
              <a:rPr lang="ru-RU" sz="4000" dirty="0"/>
              <a:t>: </a:t>
            </a:r>
            <a:r>
              <a:rPr lang="zh-CN" altLang="en-US" sz="4000" dirty="0"/>
              <a:t>第一次高层次的国际对话，讨论</a:t>
            </a:r>
            <a:r>
              <a:rPr lang="en-US" altLang="zh-CN" sz="4000" dirty="0"/>
              <a:t>2016</a:t>
            </a:r>
            <a:r>
              <a:rPr lang="zh-CN" altLang="en-US" sz="4000" dirty="0"/>
              <a:t>年冬季城市运动项目的发展</a:t>
            </a:r>
            <a:r>
              <a:rPr lang="ru-RU" sz="4000" dirty="0"/>
              <a:t>»</a:t>
            </a:r>
            <a:endParaRPr lang="en-US" sz="4000" dirty="0"/>
          </a:p>
          <a:p>
            <a:pPr marL="0" indent="0">
              <a:buNone/>
            </a:pPr>
            <a:r>
              <a:rPr lang="ru-RU" sz="4000" dirty="0"/>
              <a:t>		</a:t>
            </a:r>
            <a:r>
              <a:rPr lang="zh-CN" altLang="en-US" sz="4000" dirty="0"/>
              <a:t>圆桌会议</a:t>
            </a:r>
            <a:r>
              <a:rPr lang="ru-RU" sz="4000" dirty="0"/>
              <a:t>№ 13 «</a:t>
            </a:r>
            <a:r>
              <a:rPr lang="zh-CN" altLang="en-US" sz="4000" dirty="0"/>
              <a:t>青年科技创新和青年创新创业</a:t>
            </a:r>
            <a:r>
              <a:rPr lang="ru-RU" sz="4000" dirty="0"/>
              <a:t>»</a:t>
            </a:r>
          </a:p>
          <a:p>
            <a:pPr marL="0" indent="0" algn="ctr">
              <a:buNone/>
            </a:pPr>
            <a:r>
              <a:rPr lang="ru-RU" sz="4000" dirty="0"/>
              <a:t>		</a:t>
            </a:r>
            <a:r>
              <a:rPr lang="zh-CN" altLang="en-US" sz="4000" dirty="0"/>
              <a:t>圆桌会议</a:t>
            </a:r>
            <a:r>
              <a:rPr lang="ru-RU" sz="4000" dirty="0"/>
              <a:t> № 14 «</a:t>
            </a:r>
            <a:r>
              <a:rPr lang="zh-CN" altLang="en-US" sz="4000" dirty="0"/>
              <a:t>中国投资商在俄罗斯的征税</a:t>
            </a:r>
            <a:r>
              <a:rPr lang="ru-RU" sz="4000" dirty="0"/>
              <a:t>:</a:t>
            </a:r>
            <a:r>
              <a:rPr lang="zh-CN" altLang="en-US" sz="4000" dirty="0"/>
              <a:t>优惠政策以及其实际应用</a:t>
            </a:r>
            <a:r>
              <a:rPr lang="ru-RU" sz="4000" dirty="0"/>
              <a:t>» 	</a:t>
            </a:r>
          </a:p>
          <a:p>
            <a:pPr marL="0" indent="0">
              <a:buNone/>
            </a:pPr>
            <a:r>
              <a:rPr lang="ru-RU" sz="4000" dirty="0"/>
              <a:t>		</a:t>
            </a:r>
            <a:r>
              <a:rPr lang="zh-CN" altLang="en-US" sz="4000" dirty="0"/>
              <a:t>圆桌会议</a:t>
            </a:r>
            <a:r>
              <a:rPr lang="ru-RU" sz="4000" dirty="0"/>
              <a:t> № 15 «</a:t>
            </a:r>
            <a:r>
              <a:rPr lang="zh-CN" altLang="en-US" sz="4000" dirty="0"/>
              <a:t>俄中实业</a:t>
            </a:r>
            <a:r>
              <a:rPr lang="ru-RU" sz="4000" dirty="0"/>
              <a:t> —</a:t>
            </a:r>
            <a:r>
              <a:rPr lang="zh-CN" altLang="en-US" sz="4000" dirty="0"/>
              <a:t>如何克服思想上的脱节</a:t>
            </a:r>
            <a:r>
              <a:rPr lang="ru-RU" sz="4000" dirty="0"/>
              <a:t>?»</a:t>
            </a:r>
          </a:p>
          <a:p>
            <a:pPr marL="0" indent="0">
              <a:buNone/>
            </a:pPr>
            <a:endParaRPr lang="ru-RU" sz="3600" dirty="0"/>
          </a:p>
          <a:p>
            <a:pPr marL="0" indent="0">
              <a:buNone/>
            </a:pPr>
            <a:r>
              <a:rPr lang="ru-RU" sz="4000" dirty="0"/>
              <a:t>16.00 –17.00	</a:t>
            </a:r>
            <a:r>
              <a:rPr lang="zh-CN" altLang="en-US" sz="4000" b="1" dirty="0"/>
              <a:t>全体会议</a:t>
            </a:r>
            <a:r>
              <a:rPr lang="ru-RU" sz="4000" b="1" dirty="0"/>
              <a:t> </a:t>
            </a:r>
            <a:r>
              <a:rPr lang="ru-RU" sz="4000" dirty="0"/>
              <a:t>«</a:t>
            </a:r>
            <a:r>
              <a:rPr lang="zh-CN" altLang="en-US" sz="4000" dirty="0"/>
              <a:t>展示中华人民共和国各地区</a:t>
            </a:r>
            <a:r>
              <a:rPr lang="ru-RU" sz="4000" dirty="0"/>
              <a:t>»</a:t>
            </a:r>
          </a:p>
          <a:p>
            <a:pPr marL="0" indent="0">
              <a:buNone/>
            </a:pPr>
            <a:r>
              <a:rPr lang="ru-RU" sz="4000" dirty="0"/>
              <a:t> </a:t>
            </a:r>
          </a:p>
          <a:p>
            <a:pPr marL="0" indent="0">
              <a:buNone/>
            </a:pPr>
            <a:r>
              <a:rPr lang="ru-RU" sz="4000" dirty="0"/>
              <a:t>17.00 –18.00	</a:t>
            </a:r>
            <a:r>
              <a:rPr lang="zh-CN" altLang="en-US" sz="4000" b="1" dirty="0"/>
              <a:t>论坛闭幕式</a:t>
            </a:r>
            <a:endParaRPr lang="ru-RU" sz="4000" dirty="0"/>
          </a:p>
          <a:p>
            <a:pPr marL="0" indent="0">
              <a:buNone/>
            </a:pPr>
            <a:endParaRPr lang="ru-RU" sz="3800" dirty="0"/>
          </a:p>
        </p:txBody>
      </p:sp>
    </p:spTree>
    <p:extLst>
      <p:ext uri="{BB962C8B-B14F-4D97-AF65-F5344CB8AC3E}">
        <p14:creationId xmlns:p14="http://schemas.microsoft.com/office/powerpoint/2010/main" val="39593113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2876</TotalTime>
  <Words>666</Words>
  <Application>Microsoft Office PowerPoint</Application>
  <PresentationFormat>Экран (4:3)</PresentationFormat>
  <Paragraphs>138</Paragraphs>
  <Slides>12</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12</vt:i4>
      </vt:variant>
    </vt:vector>
  </HeadingPairs>
  <TitlesOfParts>
    <vt:vector size="18" baseType="lpstr">
      <vt:lpstr>宋体</vt:lpstr>
      <vt:lpstr>Arial</vt:lpstr>
      <vt:lpstr>Calibri</vt:lpstr>
      <vt:lpstr>Times New Roman</vt:lpstr>
      <vt:lpstr>Тема Office</vt:lpstr>
      <vt:lpstr>1_Тема Office</vt:lpstr>
      <vt:lpstr>Презентация PowerPoint</vt:lpstr>
      <vt:lpstr>活动介绍 </vt:lpstr>
      <vt:lpstr>活动介绍</vt:lpstr>
      <vt:lpstr>Презентация PowerPoint</vt:lpstr>
      <vt:lpstr>2014奥林匹克运动会总媒体中心</vt:lpstr>
      <vt:lpstr>参加人住宿安排</vt:lpstr>
      <vt:lpstr>论坛构架</vt:lpstr>
      <vt:lpstr>论坛日程  5月30日</vt:lpstr>
      <vt:lpstr>论坛日程  5月31日</vt:lpstr>
      <vt:lpstr>展台样本</vt:lpstr>
      <vt:lpstr>参加论坛的条件</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Российско-китайский форум «Большие возможности малого и среднего бизнеса»</dc:title>
  <dc:creator>Чернов Дмитрий</dc:creator>
  <cp:lastModifiedBy>Julia Krutova</cp:lastModifiedBy>
  <cp:revision>211</cp:revision>
  <cp:lastPrinted>2016-01-18T12:26:52Z</cp:lastPrinted>
  <dcterms:created xsi:type="dcterms:W3CDTF">2015-08-26T08:00:52Z</dcterms:created>
  <dcterms:modified xsi:type="dcterms:W3CDTF">2016-04-01T12:58:22Z</dcterms:modified>
</cp:coreProperties>
</file>